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5">
  <p:sldMasterIdLst>
    <p:sldMasterId id="2147483792" r:id="rId1"/>
  </p:sldMasterIdLst>
  <p:sldIdLst>
    <p:sldId id="256" r:id="rId2"/>
    <p:sldId id="257" r:id="rId3"/>
    <p:sldId id="341" r:id="rId4"/>
    <p:sldId id="342" r:id="rId5"/>
    <p:sldId id="343" r:id="rId6"/>
    <p:sldId id="344" r:id="rId7"/>
    <p:sldId id="345" r:id="rId8"/>
    <p:sldId id="346" r:id="rId9"/>
    <p:sldId id="347" r:id="rId10"/>
    <p:sldId id="348" r:id="rId11"/>
    <p:sldId id="349" r:id="rId12"/>
    <p:sldId id="363" r:id="rId13"/>
    <p:sldId id="350" r:id="rId14"/>
    <p:sldId id="351" r:id="rId15"/>
    <p:sldId id="352" r:id="rId16"/>
    <p:sldId id="353" r:id="rId17"/>
    <p:sldId id="354" r:id="rId18"/>
    <p:sldId id="355" r:id="rId19"/>
    <p:sldId id="356" r:id="rId20"/>
    <p:sldId id="357" r:id="rId21"/>
    <p:sldId id="358" r:id="rId22"/>
    <p:sldId id="359" r:id="rId23"/>
    <p:sldId id="361" r:id="rId24"/>
    <p:sldId id="360" r:id="rId25"/>
    <p:sldId id="362"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469" r:id="rId49"/>
    <p:sldId id="386" r:id="rId50"/>
    <p:sldId id="387" r:id="rId51"/>
    <p:sldId id="388" r:id="rId52"/>
    <p:sldId id="389" r:id="rId53"/>
    <p:sldId id="390" r:id="rId54"/>
    <p:sldId id="391" r:id="rId55"/>
    <p:sldId id="392" r:id="rId56"/>
    <p:sldId id="393" r:id="rId57"/>
    <p:sldId id="394" r:id="rId58"/>
    <p:sldId id="395" r:id="rId59"/>
    <p:sldId id="470"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417" r:id="rId82"/>
    <p:sldId id="418" r:id="rId83"/>
    <p:sldId id="419" r:id="rId84"/>
    <p:sldId id="420" r:id="rId85"/>
    <p:sldId id="421" r:id="rId86"/>
    <p:sldId id="422" r:id="rId87"/>
    <p:sldId id="471" r:id="rId88"/>
    <p:sldId id="423" r:id="rId89"/>
    <p:sldId id="424" r:id="rId90"/>
    <p:sldId id="425" r:id="rId91"/>
    <p:sldId id="427" r:id="rId92"/>
    <p:sldId id="426" r:id="rId93"/>
    <p:sldId id="428" r:id="rId94"/>
    <p:sldId id="472" r:id="rId95"/>
    <p:sldId id="439" r:id="rId96"/>
    <p:sldId id="429" r:id="rId97"/>
    <p:sldId id="430" r:id="rId98"/>
    <p:sldId id="431" r:id="rId99"/>
    <p:sldId id="432" r:id="rId100"/>
    <p:sldId id="433" r:id="rId101"/>
    <p:sldId id="434" r:id="rId102"/>
    <p:sldId id="435" r:id="rId103"/>
    <p:sldId id="436" r:id="rId104"/>
    <p:sldId id="437" r:id="rId105"/>
    <p:sldId id="438" r:id="rId106"/>
    <p:sldId id="440" r:id="rId107"/>
    <p:sldId id="441" r:id="rId108"/>
    <p:sldId id="442" r:id="rId109"/>
    <p:sldId id="443" r:id="rId110"/>
    <p:sldId id="444" r:id="rId111"/>
    <p:sldId id="445" r:id="rId112"/>
    <p:sldId id="446" r:id="rId113"/>
    <p:sldId id="447" r:id="rId114"/>
    <p:sldId id="448" r:id="rId115"/>
    <p:sldId id="449" r:id="rId116"/>
    <p:sldId id="450" r:id="rId117"/>
    <p:sldId id="451" r:id="rId118"/>
    <p:sldId id="452" r:id="rId119"/>
    <p:sldId id="453" r:id="rId120"/>
    <p:sldId id="454" r:id="rId121"/>
    <p:sldId id="455" r:id="rId122"/>
    <p:sldId id="456" r:id="rId123"/>
    <p:sldId id="457" r:id="rId124"/>
    <p:sldId id="458" r:id="rId125"/>
    <p:sldId id="459" r:id="rId126"/>
    <p:sldId id="460" r:id="rId127"/>
    <p:sldId id="461" r:id="rId128"/>
    <p:sldId id="462" r:id="rId129"/>
    <p:sldId id="463" r:id="rId130"/>
    <p:sldId id="464" r:id="rId131"/>
    <p:sldId id="465" r:id="rId132"/>
    <p:sldId id="466"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4" d="100"/>
          <a:sy n="114" d="100"/>
        </p:scale>
        <p:origin x="477"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solidFill>
                  <a:schemeClr val="tx1"/>
                </a:solidFill>
                <a:latin typeface="Times New Roman" panose="02020603050405020304" pitchFamily="18" charset="0"/>
                <a:ea typeface="方正书宋简体"/>
                <a:cs typeface="Times New Roman" panose="02020603050405020304" pitchFamily="18" charset="0"/>
              </a:rPr>
              <a:t>        单击</a:t>
            </a:r>
            <a:r>
              <a:rPr lang="zh-CN" altLang="en-US" dirty="0">
                <a:solidFill>
                  <a:schemeClr val="tx1"/>
                </a:solidFill>
                <a:latin typeface="Times New Roman" panose="02020603050405020304" pitchFamily="18" charset="0"/>
                <a:ea typeface="方正书宋简体"/>
                <a:cs typeface="Times New Roman" panose="02020603050405020304" pitchFamily="18" charset="0"/>
              </a:rPr>
              <a:t>“确定”按钮，打开</a:t>
            </a:r>
            <a:r>
              <a:rPr lang="en-US" altLang="zh-CN" dirty="0">
                <a:solidFill>
                  <a:schemeClr val="tx1"/>
                </a:solidFill>
                <a:latin typeface="Times New Roman" panose="02020603050405020304" pitchFamily="18" charset="0"/>
                <a:ea typeface="方正书宋简体"/>
                <a:cs typeface="Times New Roman" panose="02020603050405020304" pitchFamily="18" charset="0"/>
              </a:rPr>
              <a:t>Windows</a:t>
            </a:r>
            <a:r>
              <a:rPr lang="zh-CN" altLang="en-US" dirty="0">
                <a:solidFill>
                  <a:schemeClr val="tx1"/>
                </a:solidFill>
                <a:latin typeface="Times New Roman" panose="02020603050405020304" pitchFamily="18" charset="0"/>
                <a:ea typeface="方正书宋简体"/>
                <a:cs typeface="Times New Roman" panose="02020603050405020304" pitchFamily="18" charset="0"/>
              </a:rPr>
              <a:t>命令提示符（</a:t>
            </a:r>
            <a:r>
              <a:rPr lang="en-US" altLang="zh-CN" dirty="0">
                <a:solidFill>
                  <a:schemeClr val="tx1"/>
                </a:solidFill>
                <a:latin typeface="Times New Roman" panose="02020603050405020304" pitchFamily="18" charset="0"/>
                <a:ea typeface="方正书宋简体"/>
                <a:cs typeface="Times New Roman" panose="02020603050405020304" pitchFamily="18" charset="0"/>
              </a:rPr>
              <a:t>Command Prompt</a:t>
            </a:r>
            <a:r>
              <a:rPr lang="zh-CN" altLang="en-US" dirty="0">
                <a:solidFill>
                  <a:schemeClr val="tx1"/>
                </a:solidFill>
                <a:latin typeface="Times New Roman" panose="02020603050405020304" pitchFamily="18" charset="0"/>
                <a:ea typeface="方正书宋简体"/>
                <a:cs typeface="Times New Roman" panose="02020603050405020304" pitchFamily="18" charset="0"/>
              </a:rPr>
              <a:t>，</a:t>
            </a:r>
            <a:r>
              <a:rPr lang="en-US" altLang="zh-CN" dirty="0">
                <a:solidFill>
                  <a:schemeClr val="tx1"/>
                </a:solidFill>
                <a:latin typeface="Times New Roman" panose="02020603050405020304" pitchFamily="18" charset="0"/>
                <a:ea typeface="方正书宋简体"/>
                <a:cs typeface="Times New Roman" panose="02020603050405020304" pitchFamily="18" charset="0"/>
              </a:rPr>
              <a:t>CMD</a:t>
            </a:r>
            <a:r>
              <a:rPr lang="zh-CN" altLang="en-US" dirty="0">
                <a:solidFill>
                  <a:schemeClr val="tx1"/>
                </a:solidFill>
                <a:latin typeface="Times New Roman" panose="02020603050405020304" pitchFamily="18" charset="0"/>
                <a:ea typeface="方正书宋简体"/>
                <a:cs typeface="Times New Roman" panose="02020603050405020304" pitchFamily="18" charset="0"/>
              </a:rPr>
              <a:t>）窗口，如图</a:t>
            </a:r>
            <a:r>
              <a:rPr lang="en-US" altLang="zh-CN" dirty="0">
                <a:solidFill>
                  <a:schemeClr val="tx1"/>
                </a:solidFill>
                <a:latin typeface="Times New Roman" panose="02020603050405020304" pitchFamily="18" charset="0"/>
                <a:ea typeface="方正书宋简体"/>
                <a:cs typeface="Times New Roman" panose="02020603050405020304" pitchFamily="18" charset="0"/>
              </a:rPr>
              <a:t>2</a:t>
            </a:r>
            <a:r>
              <a:rPr lang="en-US" altLang="zh-CN"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书宋简体"/>
                <a:cs typeface="Times New Roman" panose="02020603050405020304" pitchFamily="18" charset="0"/>
              </a:rPr>
              <a:t>4</a:t>
            </a:r>
            <a:r>
              <a:rPr lang="zh-CN" altLang="en-US" dirty="0">
                <a:solidFill>
                  <a:schemeClr val="tx1"/>
                </a:solidFill>
                <a:latin typeface="Times New Roman" panose="02020603050405020304" pitchFamily="18" charset="0"/>
                <a:ea typeface="方正书宋简体"/>
                <a:cs typeface="Times New Roman" panose="02020603050405020304" pitchFamily="18" charset="0"/>
              </a:rPr>
              <a:t>所示。</a:t>
            </a:r>
            <a:r>
              <a:rPr lang="zh-CN" altLang="en-US" dirty="0">
                <a:solidFill>
                  <a:schemeClr val="tx1"/>
                </a:solidFill>
              </a:rPr>
              <a:t> </a:t>
            </a:r>
            <a:endParaRPr lang="zh-CN" altLang="en-US" dirty="0">
              <a:solidFill>
                <a:schemeClr val="tx1"/>
              </a:solidFill>
              <a:latin typeface="Arial" panose="020B0604020202020204" pitchFamily="34" charset="0"/>
            </a:endParaRPr>
          </a:p>
          <a:p>
            <a:r>
              <a:rPr lang="en-US" altLang="zh-CN" dirty="0" smtClean="0"/>
              <a:t> </a:t>
            </a:r>
            <a:endParaRPr lang="zh-CN" altLang="en-US" dirty="0"/>
          </a:p>
        </p:txBody>
      </p:sp>
      <p:pic>
        <p:nvPicPr>
          <p:cNvPr id="6146" name="Imag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750" y="2708622"/>
            <a:ext cx="5844267" cy="304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32143" y="5841727"/>
            <a:ext cx="3497752"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2-4  Windows </a:t>
            </a:r>
            <a:r>
              <a:rPr lang="zh-CN" altLang="zh-CN" b="1" kern="100" dirty="0">
                <a:latin typeface="宋体" panose="02010600030101010101" pitchFamily="2" charset="-122"/>
                <a:ea typeface="方正书宋简体"/>
                <a:cs typeface="宋体" panose="02010600030101010101" pitchFamily="2" charset="-122"/>
              </a:rPr>
              <a:t>命令提示符窗口</a:t>
            </a:r>
            <a:endParaRPr lang="zh-CN" altLang="en-US" b="1" dirty="0"/>
          </a:p>
        </p:txBody>
      </p:sp>
    </p:spTree>
    <p:extLst>
      <p:ext uri="{BB962C8B-B14F-4D97-AF65-F5344CB8AC3E}">
        <p14:creationId xmlns:p14="http://schemas.microsoft.com/office/powerpoint/2010/main" val="31522792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normAutofit lnSpcReduction="10000"/>
          </a:bodyPr>
          <a:lstStyle/>
          <a:p>
            <a:r>
              <a:rPr lang="en-US" altLang="zh-CN" dirty="0" smtClean="0"/>
              <a:t>         </a:t>
            </a:r>
            <a:r>
              <a:rPr lang="zh-CN" altLang="zh-CN" dirty="0" smtClean="0"/>
              <a:t>代码</a:t>
            </a:r>
            <a:r>
              <a:rPr lang="zh-CN" altLang="zh-CN" dirty="0"/>
              <a:t>运行如图</a:t>
            </a:r>
            <a:r>
              <a:rPr lang="en-US" altLang="zh-CN" dirty="0"/>
              <a:t>2-33</a:t>
            </a:r>
            <a:r>
              <a:rPr lang="zh-CN" altLang="zh-CN" dirty="0"/>
              <a:t>所示。</a:t>
            </a:r>
          </a:p>
          <a:p>
            <a:r>
              <a:rPr lang="en-US" altLang="zh-CN" dirty="0" smtClean="0"/>
              <a:t>         </a:t>
            </a:r>
            <a:r>
              <a:rPr lang="zh-CN" altLang="zh-CN" dirty="0" smtClean="0"/>
              <a:t>在</a:t>
            </a:r>
            <a:r>
              <a:rPr lang="zh-CN" altLang="zh-CN" dirty="0"/>
              <a:t>图中的代码里面可以看到，</a:t>
            </a:r>
            <a:r>
              <a:rPr lang="en-US" altLang="zh-CN" dirty="0"/>
              <a:t>3</a:t>
            </a:r>
            <a:r>
              <a:rPr lang="zh-CN" altLang="zh-CN" dirty="0"/>
              <a:t>个函数是按顺序独立运行的，后一个函数的输入是前一个函数的输出。数据流将</a:t>
            </a:r>
            <a:r>
              <a:rPr lang="en-US" altLang="zh-CN" dirty="0"/>
              <a:t>3</a:t>
            </a:r>
            <a:r>
              <a:rPr lang="zh-CN" altLang="zh-CN" dirty="0"/>
              <a:t>个函数连起来了。再来看图</a:t>
            </a:r>
            <a:r>
              <a:rPr lang="en-US" altLang="zh-CN" dirty="0"/>
              <a:t>2-34</a:t>
            </a:r>
            <a:r>
              <a:rPr lang="zh-CN" altLang="zh-CN" dirty="0"/>
              <a:t>，运行结果和上面的是完全一样的，但是这里演示了在函数里面运行另一个函数的情况。</a:t>
            </a:r>
          </a:p>
          <a:p>
            <a:r>
              <a:rPr lang="en-US" altLang="zh-CN" dirty="0" smtClean="0"/>
              <a:t>         </a:t>
            </a:r>
            <a:r>
              <a:rPr lang="zh-CN" altLang="zh-CN" dirty="0" smtClean="0"/>
              <a:t>通过</a:t>
            </a:r>
            <a:r>
              <a:rPr lang="zh-CN" altLang="zh-CN" dirty="0"/>
              <a:t>以上示例说明：函数之间可以串行运行，数据先由一个函数处理，再由另一个函数处理；函数也可以嵌套运行，在一个函数里面调用另一个函数。当然，在函数里面还可以定义函数。这就属于比较高级的用法了，这里略去不讲，有兴趣的读者可以阅读</a:t>
            </a:r>
            <a:r>
              <a:rPr lang="en-US" altLang="zh-CN" dirty="0"/>
              <a:t>Python</a:t>
            </a:r>
            <a:r>
              <a:rPr lang="zh-CN" altLang="zh-CN" dirty="0"/>
              <a:t>的官方文档。</a:t>
            </a:r>
          </a:p>
          <a:p>
            <a:endParaRPr lang="zh-CN" altLang="en-US" dirty="0"/>
          </a:p>
        </p:txBody>
      </p:sp>
    </p:spTree>
    <p:extLst>
      <p:ext uri="{BB962C8B-B14F-4D97-AF65-F5344CB8AC3E}">
        <p14:creationId xmlns:p14="http://schemas.microsoft.com/office/powerpoint/2010/main" val="2716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2-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070" y="1954395"/>
            <a:ext cx="4299910" cy="357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descr="2-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6937" y="1954395"/>
            <a:ext cx="4001185" cy="349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4898" y="5782587"/>
            <a:ext cx="11500624" cy="369332"/>
          </a:xfrm>
          <a:prstGeom prst="rect">
            <a:avLst/>
          </a:prstGeom>
        </p:spPr>
        <p:txBody>
          <a:bodyPr wrap="square">
            <a:spAutoFit/>
          </a:bodyPr>
          <a:lstStyle/>
          <a:p>
            <a:pPr algn="ctr"/>
            <a:r>
              <a:rPr lang="en-US" altLang="zh-CN" b="1" kern="100" dirty="0">
                <a:latin typeface="方正兰亭黑简体"/>
                <a:cs typeface="Times New Roman" panose="02020603050405020304" pitchFamily="18" charset="0"/>
              </a:rPr>
              <a:t> </a:t>
            </a: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2-33  </a:t>
            </a:r>
            <a:r>
              <a:rPr lang="zh-CN" altLang="zh-CN" b="1" kern="100" dirty="0">
                <a:latin typeface="方正兰亭黑简体"/>
                <a:cs typeface="Times New Roman" panose="02020603050405020304" pitchFamily="18" charset="0"/>
              </a:rPr>
              <a:t>顺序执行函数，接收用户输入并计算</a:t>
            </a:r>
            <a:r>
              <a:rPr lang="en-US" altLang="zh-CN" b="1" kern="100" dirty="0">
                <a:latin typeface="方正兰亭黑简体"/>
                <a:cs typeface="Times New Roman" panose="02020603050405020304" pitchFamily="18" charset="0"/>
              </a:rPr>
              <a:t>          </a:t>
            </a:r>
            <a:r>
              <a:rPr lang="zh-CN" altLang="zh-CN" b="1" kern="100" dirty="0" smtClean="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2-34  </a:t>
            </a:r>
            <a:r>
              <a:rPr lang="zh-CN" altLang="zh-CN" b="1" kern="100" dirty="0">
                <a:latin typeface="方正兰亭黑简体"/>
                <a:cs typeface="Times New Roman" panose="02020603050405020304" pitchFamily="18" charset="0"/>
              </a:rPr>
              <a:t>函数中调用函数，接收用户</a:t>
            </a:r>
            <a:r>
              <a:rPr lang="zh-CN" altLang="zh-CN" b="1" kern="100" dirty="0" smtClean="0">
                <a:latin typeface="方正兰亭黑简体"/>
                <a:cs typeface="Times New Roman" panose="02020603050405020304" pitchFamily="18" charset="0"/>
              </a:rPr>
              <a:t>输入</a:t>
            </a:r>
            <a:r>
              <a:rPr lang="zh-CN" altLang="zh-CN" b="1" kern="100" dirty="0">
                <a:latin typeface="方正兰亭黑简体"/>
                <a:cs typeface="Times New Roman" panose="02020603050405020304" pitchFamily="18" charset="0"/>
              </a:rPr>
              <a:t>并计算</a:t>
            </a:r>
            <a:r>
              <a:rPr lang="en-US" altLang="zh-CN" b="1" kern="100" dirty="0">
                <a:latin typeface="方正兰亭黑简体"/>
                <a:cs typeface="Times New Roman" panose="02020603050405020304" pitchFamily="18" charset="0"/>
              </a:rPr>
              <a:t> </a:t>
            </a:r>
            <a:endParaRPr lang="zh-CN" altLang="en-US" b="1" dirty="0"/>
          </a:p>
        </p:txBody>
      </p:sp>
    </p:spTree>
    <p:extLst>
      <p:ext uri="{BB962C8B-B14F-4D97-AF65-F5344CB8AC3E}">
        <p14:creationId xmlns:p14="http://schemas.microsoft.com/office/powerpoint/2010/main" val="8381948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5</a:t>
            </a:r>
            <a:r>
              <a:rPr lang="zh-CN" altLang="zh-CN" dirty="0">
                <a:solidFill>
                  <a:srgbClr val="C00000"/>
                </a:solidFill>
              </a:rPr>
              <a:t>．函数的默认参数</a:t>
            </a:r>
          </a:p>
          <a:p>
            <a:r>
              <a:rPr lang="en-US" altLang="zh-CN" dirty="0" smtClean="0"/>
              <a:t>         </a:t>
            </a:r>
            <a:r>
              <a:rPr lang="zh-CN" altLang="zh-CN" dirty="0" smtClean="0"/>
              <a:t>如果</a:t>
            </a:r>
            <a:r>
              <a:rPr lang="zh-CN" altLang="zh-CN" dirty="0"/>
              <a:t>有参数，定义函数的时候就需要把参数名都写好。有时候会有这样的情况：一个函数有很多的参数，假设有</a:t>
            </a:r>
            <a:r>
              <a:rPr lang="en-US" altLang="zh-CN" dirty="0"/>
              <a:t>5</a:t>
            </a:r>
            <a:r>
              <a:rPr lang="zh-CN" altLang="zh-CN" dirty="0"/>
              <a:t>个参数，其中</a:t>
            </a:r>
            <a:r>
              <a:rPr lang="en-US" altLang="zh-CN" dirty="0"/>
              <a:t>4</a:t>
            </a:r>
            <a:r>
              <a:rPr lang="zh-CN" altLang="zh-CN" dirty="0"/>
              <a:t>个参数在绝大多数情况下都是固定的</a:t>
            </a:r>
            <a:r>
              <a:rPr lang="en-US" altLang="zh-CN" dirty="0"/>
              <a:t>4</a:t>
            </a:r>
            <a:r>
              <a:rPr lang="zh-CN" altLang="zh-CN" dirty="0"/>
              <a:t>个值，只有极少数情况下需要手动修改，于是称这固定的</a:t>
            </a:r>
            <a:r>
              <a:rPr lang="en-US" altLang="zh-CN" dirty="0"/>
              <a:t>4</a:t>
            </a:r>
            <a:r>
              <a:rPr lang="zh-CN" altLang="zh-CN" dirty="0"/>
              <a:t>个值为这</a:t>
            </a:r>
            <a:r>
              <a:rPr lang="en-US" altLang="zh-CN" dirty="0"/>
              <a:t>4</a:t>
            </a:r>
            <a:r>
              <a:rPr lang="zh-CN" altLang="zh-CN" dirty="0"/>
              <a:t>个参数的默认值。如果每次调用这个函数都要把这些默认值带上，就显得非常麻烦。这种情况在</a:t>
            </a:r>
            <a:r>
              <a:rPr lang="en-US" altLang="zh-CN" dirty="0"/>
              <a:t>Python</a:t>
            </a:r>
            <a:r>
              <a:rPr lang="zh-CN" altLang="zh-CN" dirty="0"/>
              <a:t>开发中特别常见，尤其是在一些科学计算的第三方库中。</a:t>
            </a:r>
          </a:p>
          <a:p>
            <a:endParaRPr lang="zh-CN" altLang="en-US" dirty="0"/>
          </a:p>
        </p:txBody>
      </p:sp>
    </p:spTree>
    <p:extLst>
      <p:ext uri="{BB962C8B-B14F-4D97-AF65-F5344CB8AC3E}">
        <p14:creationId xmlns:p14="http://schemas.microsoft.com/office/powerpoint/2010/main" val="25868902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399627" cy="4023360"/>
          </a:xfrm>
        </p:spPr>
        <p:txBody>
          <a:bodyPr>
            <a:noAutofit/>
          </a:bodyPr>
          <a:lstStyle/>
          <a:p>
            <a:r>
              <a:rPr lang="en-US" altLang="zh-CN" dirty="0" smtClean="0"/>
              <a:t>         </a:t>
            </a:r>
            <a:r>
              <a:rPr lang="zh-CN" altLang="zh-CN" dirty="0" smtClean="0"/>
              <a:t>在</a:t>
            </a:r>
            <a:r>
              <a:rPr lang="zh-CN" altLang="zh-CN" dirty="0"/>
              <a:t>这段代码中，两个整数是以英文逗号来分隔的，那么可不可以使用其他符号来分隔呢？来看一下下面这段代码：</a:t>
            </a:r>
          </a:p>
          <a:p>
            <a:r>
              <a:rPr lang="en-US" altLang="zh-CN" dirty="0" err="1">
                <a:solidFill>
                  <a:srgbClr val="0070C0"/>
                </a:solidFill>
              </a:rPr>
              <a:t>def</a:t>
            </a:r>
            <a:r>
              <a:rPr lang="en-US" altLang="zh-CN" dirty="0">
                <a:solidFill>
                  <a:srgbClr val="0070C0"/>
                </a:solidFill>
              </a:rPr>
              <a:t> </a:t>
            </a:r>
            <a:r>
              <a:rPr lang="en-US" altLang="zh-CN" dirty="0" err="1">
                <a:solidFill>
                  <a:srgbClr val="0070C0"/>
                </a:solidFill>
              </a:rPr>
              <a:t>get_input</a:t>
            </a:r>
            <a:r>
              <a:rPr lang="en-US" altLang="zh-CN" dirty="0">
                <a:solidFill>
                  <a:srgbClr val="0070C0"/>
                </a:solidFill>
              </a:rPr>
              <a:t>(</a:t>
            </a:r>
            <a:r>
              <a:rPr lang="en-US" altLang="zh-CN" dirty="0" err="1">
                <a:solidFill>
                  <a:srgbClr val="0070C0"/>
                </a:solidFill>
              </a:rPr>
              <a:t>split_char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input_string</a:t>
            </a:r>
            <a:r>
              <a:rPr lang="en-US" altLang="zh-CN" dirty="0">
                <a:solidFill>
                  <a:srgbClr val="0070C0"/>
                </a:solidFill>
              </a:rPr>
              <a:t> = input('</a:t>
            </a:r>
            <a:r>
              <a:rPr lang="zh-CN" altLang="zh-CN" dirty="0">
                <a:solidFill>
                  <a:srgbClr val="0070C0"/>
                </a:solidFill>
              </a:rPr>
              <a:t>请输入由</a:t>
            </a:r>
            <a:r>
              <a:rPr lang="en-US" altLang="zh-CN" dirty="0">
                <a:solidFill>
                  <a:srgbClr val="0070C0"/>
                </a:solidFill>
              </a:rPr>
              <a:t>{}</a:t>
            </a:r>
            <a:r>
              <a:rPr lang="zh-CN" altLang="zh-CN" dirty="0">
                <a:solidFill>
                  <a:srgbClr val="0070C0"/>
                </a:solidFill>
              </a:rPr>
              <a:t>分隔的两个非零整数</a:t>
            </a:r>
            <a:r>
              <a:rPr lang="en-US" altLang="zh-CN" dirty="0">
                <a:solidFill>
                  <a:srgbClr val="0070C0"/>
                </a:solidFill>
              </a:rPr>
              <a:t>:'.format(</a:t>
            </a:r>
            <a:r>
              <a:rPr lang="en-US" altLang="zh-CN" dirty="0" err="1">
                <a:solidFill>
                  <a:srgbClr val="0070C0"/>
                </a:solidFill>
              </a:rPr>
              <a:t>split_char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a_string</a:t>
            </a:r>
            <a:r>
              <a:rPr lang="en-US" altLang="zh-CN" dirty="0">
                <a:solidFill>
                  <a:srgbClr val="0070C0"/>
                </a:solidFill>
              </a:rPr>
              <a:t>, </a:t>
            </a:r>
            <a:r>
              <a:rPr lang="en-US" altLang="zh-CN" dirty="0" err="1">
                <a:solidFill>
                  <a:srgbClr val="0070C0"/>
                </a:solidFill>
              </a:rPr>
              <a:t>b_string</a:t>
            </a:r>
            <a:r>
              <a:rPr lang="en-US" altLang="zh-CN" dirty="0">
                <a:solidFill>
                  <a:srgbClr val="0070C0"/>
                </a:solidFill>
              </a:rPr>
              <a:t> = </a:t>
            </a:r>
            <a:r>
              <a:rPr lang="en-US" altLang="zh-CN" dirty="0" err="1">
                <a:solidFill>
                  <a:srgbClr val="0070C0"/>
                </a:solidFill>
              </a:rPr>
              <a:t>input_string.split</a:t>
            </a:r>
            <a:r>
              <a:rPr lang="en-US" altLang="zh-CN" dirty="0">
                <a:solidFill>
                  <a:srgbClr val="0070C0"/>
                </a:solidFill>
              </a:rPr>
              <a:t>(</a:t>
            </a:r>
            <a:r>
              <a:rPr lang="en-US" altLang="zh-CN" dirty="0" err="1">
                <a:solidFill>
                  <a:srgbClr val="0070C0"/>
                </a:solidFill>
              </a:rPr>
              <a:t>split_char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return </a:t>
            </a:r>
            <a:r>
              <a:rPr lang="en-US" altLang="zh-CN" dirty="0" err="1">
                <a:solidFill>
                  <a:srgbClr val="0070C0"/>
                </a:solidFill>
              </a:rPr>
              <a:t>int</a:t>
            </a:r>
            <a:r>
              <a:rPr lang="en-US" altLang="zh-CN" dirty="0">
                <a:solidFill>
                  <a:srgbClr val="0070C0"/>
                </a:solidFill>
              </a:rPr>
              <a:t>(</a:t>
            </a:r>
            <a:r>
              <a:rPr lang="en-US" altLang="zh-CN" dirty="0" err="1">
                <a:solidFill>
                  <a:srgbClr val="0070C0"/>
                </a:solidFill>
              </a:rPr>
              <a:t>a_string</a:t>
            </a:r>
            <a:r>
              <a:rPr lang="en-US" altLang="zh-CN" dirty="0">
                <a:solidFill>
                  <a:srgbClr val="0070C0"/>
                </a:solidFill>
              </a:rPr>
              <a:t>), </a:t>
            </a:r>
            <a:r>
              <a:rPr lang="en-US" altLang="zh-CN" dirty="0" err="1">
                <a:solidFill>
                  <a:srgbClr val="0070C0"/>
                </a:solidFill>
              </a:rPr>
              <a:t>int</a:t>
            </a:r>
            <a:r>
              <a:rPr lang="en-US" altLang="zh-CN" dirty="0">
                <a:solidFill>
                  <a:srgbClr val="0070C0"/>
                </a:solidFill>
              </a:rPr>
              <a:t>(</a:t>
            </a:r>
            <a:r>
              <a:rPr lang="en-US" altLang="zh-CN" dirty="0" err="1">
                <a:solidFill>
                  <a:srgbClr val="0070C0"/>
                </a:solidFill>
              </a:rPr>
              <a:t>b_string</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来</a:t>
            </a:r>
            <a:r>
              <a:rPr lang="zh-CN" altLang="zh-CN" dirty="0"/>
              <a:t>运行一下这段代码，这一次使用</a:t>
            </a:r>
            <a:r>
              <a:rPr lang="en-US" altLang="zh-CN" dirty="0"/>
              <a:t>#</a:t>
            </a:r>
            <a:r>
              <a:rPr lang="zh-CN" altLang="zh-CN" dirty="0"/>
              <a:t>号来分隔，如图</a:t>
            </a:r>
            <a:r>
              <a:rPr lang="en-US" altLang="zh-CN" dirty="0"/>
              <a:t>2-35</a:t>
            </a:r>
            <a:r>
              <a:rPr lang="zh-CN" altLang="zh-CN" dirty="0"/>
              <a:t>所示。</a:t>
            </a:r>
          </a:p>
          <a:p>
            <a:endParaRPr lang="zh-CN" altLang="en-US" dirty="0"/>
          </a:p>
        </p:txBody>
      </p:sp>
    </p:spTree>
    <p:extLst>
      <p:ext uri="{BB962C8B-B14F-4D97-AF65-F5344CB8AC3E}">
        <p14:creationId xmlns:p14="http://schemas.microsoft.com/office/powerpoint/2010/main" val="1133597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2-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6606" y="1827528"/>
            <a:ext cx="5049801" cy="418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45187" y="6014037"/>
            <a:ext cx="3300904"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2-35  </a:t>
            </a:r>
            <a:r>
              <a:rPr lang="zh-CN" altLang="zh-CN" b="1" kern="1000" dirty="0">
                <a:latin typeface="方正兰亭黑简体"/>
                <a:cs typeface="Times New Roman" panose="02020603050405020304" pitchFamily="18" charset="0"/>
              </a:rPr>
              <a:t>使用</a:t>
            </a:r>
            <a:r>
              <a:rPr lang="en-US" altLang="zh-CN" b="1" kern="1000" dirty="0">
                <a:latin typeface="方正兰亭黑简体"/>
                <a:cs typeface="Times New Roman" panose="02020603050405020304" pitchFamily="18" charset="0"/>
              </a:rPr>
              <a:t>#</a:t>
            </a:r>
            <a:r>
              <a:rPr lang="zh-CN" altLang="zh-CN" b="1" kern="1000" dirty="0">
                <a:latin typeface="方正兰亭黑简体"/>
                <a:cs typeface="Times New Roman" panose="02020603050405020304" pitchFamily="18" charset="0"/>
              </a:rPr>
              <a:t>号分隔两个数字</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4574622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5190" y="1845734"/>
            <a:ext cx="5185317" cy="4023360"/>
          </a:xfrm>
        </p:spPr>
        <p:txBody>
          <a:bodyPr/>
          <a:lstStyle/>
          <a:p>
            <a:r>
              <a:rPr lang="en-US" altLang="zh-CN" dirty="0" smtClean="0"/>
              <a:t>         </a:t>
            </a:r>
            <a:r>
              <a:rPr lang="zh-CN" altLang="zh-CN" dirty="0" smtClean="0"/>
              <a:t>是否</a:t>
            </a:r>
            <a:r>
              <a:rPr lang="zh-CN" altLang="zh-CN" dirty="0"/>
              <a:t>可以既能用英文逗号分隔，又可以用</a:t>
            </a:r>
            <a:r>
              <a:rPr lang="en-US" altLang="zh-CN" dirty="0"/>
              <a:t>#</a:t>
            </a:r>
            <a:r>
              <a:rPr lang="zh-CN" altLang="zh-CN" dirty="0"/>
              <a:t>号分隔，并且默认情况下使用英文逗号分隔呢？如果每次调用这个函数的时候都必须写成</a:t>
            </a:r>
            <a:r>
              <a:rPr lang="en-US" altLang="zh-CN" dirty="0"/>
              <a:t>a, b = </a:t>
            </a:r>
            <a:r>
              <a:rPr lang="en-US" altLang="zh-CN" dirty="0" err="1"/>
              <a:t>get_input</a:t>
            </a:r>
            <a:r>
              <a:rPr lang="en-US" altLang="zh-CN" dirty="0"/>
              <a:t>(',')</a:t>
            </a:r>
            <a:r>
              <a:rPr lang="zh-CN" altLang="zh-CN" dirty="0"/>
              <a:t>，真的很麻烦，而且如果一不小心漏掉了这个参数，还会导致程序报错，如图</a:t>
            </a:r>
            <a:r>
              <a:rPr lang="en-US" altLang="zh-CN" dirty="0"/>
              <a:t>2-36</a:t>
            </a:r>
            <a:r>
              <a:rPr lang="zh-CN" altLang="zh-CN" dirty="0"/>
              <a:t>所示。</a:t>
            </a:r>
          </a:p>
          <a:p>
            <a:endParaRPr lang="zh-CN" altLang="en-US" dirty="0"/>
          </a:p>
        </p:txBody>
      </p:sp>
      <p:pic>
        <p:nvPicPr>
          <p:cNvPr id="20482" name="Image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5845" y="1845734"/>
            <a:ext cx="4603935" cy="383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164731" y="5869094"/>
            <a:ext cx="3546164"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2-36  </a:t>
            </a:r>
            <a:r>
              <a:rPr lang="zh-CN" altLang="zh-CN" b="1" kern="100" dirty="0">
                <a:latin typeface="Times New Roman" panose="02020603050405020304" pitchFamily="18" charset="0"/>
                <a:ea typeface="方正书宋简体"/>
                <a:cs typeface="Times New Roman" panose="02020603050405020304" pitchFamily="18" charset="0"/>
              </a:rPr>
              <a:t>漏掉了函数参数导致报错</a:t>
            </a:r>
            <a:endParaRPr lang="zh-CN" altLang="en-US" b="1" dirty="0"/>
          </a:p>
        </p:txBody>
      </p:sp>
    </p:spTree>
    <p:extLst>
      <p:ext uri="{BB962C8B-B14F-4D97-AF65-F5344CB8AC3E}">
        <p14:creationId xmlns:p14="http://schemas.microsoft.com/office/powerpoint/2010/main" val="19302101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43510" cy="4023360"/>
          </a:xfrm>
        </p:spPr>
        <p:txBody>
          <a:bodyPr>
            <a:normAutofit lnSpcReduction="10000"/>
          </a:bodyPr>
          <a:lstStyle/>
          <a:p>
            <a:r>
              <a:rPr lang="en-US" altLang="zh-CN" dirty="0" smtClean="0"/>
              <a:t>         </a:t>
            </a:r>
            <a:r>
              <a:rPr lang="zh-CN" altLang="zh-CN" dirty="0" smtClean="0"/>
              <a:t>在</a:t>
            </a:r>
            <a:r>
              <a:rPr lang="en-US" altLang="zh-CN" dirty="0"/>
              <a:t>Python</a:t>
            </a:r>
            <a:r>
              <a:rPr lang="zh-CN" altLang="zh-CN" dirty="0"/>
              <a:t>里面，函数的参数可以有默认值。当调用函数的时候不写参数时，函数就会使用默认参数。请看下面的代码：</a:t>
            </a:r>
          </a:p>
          <a:p>
            <a:r>
              <a:rPr lang="zh-CN" altLang="zh-CN" dirty="0">
                <a:solidFill>
                  <a:srgbClr val="0070C0"/>
                </a:solidFill>
              </a:rPr>
              <a:t>def get_input_with_default_para(split_char=','):</a:t>
            </a:r>
          </a:p>
          <a:p>
            <a:r>
              <a:rPr lang="zh-CN" altLang="zh-CN" dirty="0">
                <a:solidFill>
                  <a:srgbClr val="0070C0"/>
                </a:solidFill>
              </a:rPr>
              <a:t>   input_string = input('请输入由{}分隔的两个非零整数:'.format(split_char))</a:t>
            </a:r>
          </a:p>
          <a:p>
            <a:r>
              <a:rPr lang="zh-CN" altLang="zh-CN" dirty="0">
                <a:solidFill>
                  <a:srgbClr val="0070C0"/>
                </a:solidFill>
              </a:rPr>
              <a:t>   </a:t>
            </a:r>
            <a:r>
              <a:rPr lang="en-US" altLang="zh-CN" dirty="0" err="1">
                <a:solidFill>
                  <a:srgbClr val="0070C0"/>
                </a:solidFill>
              </a:rPr>
              <a:t>a_string</a:t>
            </a:r>
            <a:r>
              <a:rPr lang="en-US" altLang="zh-CN" dirty="0">
                <a:solidFill>
                  <a:srgbClr val="0070C0"/>
                </a:solidFill>
              </a:rPr>
              <a:t>, </a:t>
            </a:r>
            <a:r>
              <a:rPr lang="en-US" altLang="zh-CN" dirty="0" err="1">
                <a:solidFill>
                  <a:srgbClr val="0070C0"/>
                </a:solidFill>
              </a:rPr>
              <a:t>b_string</a:t>
            </a:r>
            <a:r>
              <a:rPr lang="en-US" altLang="zh-CN" dirty="0">
                <a:solidFill>
                  <a:srgbClr val="0070C0"/>
                </a:solidFill>
              </a:rPr>
              <a:t> = </a:t>
            </a:r>
            <a:r>
              <a:rPr lang="en-US" altLang="zh-CN" dirty="0" err="1">
                <a:solidFill>
                  <a:srgbClr val="0070C0"/>
                </a:solidFill>
              </a:rPr>
              <a:t>input_string.split</a:t>
            </a:r>
            <a:r>
              <a:rPr lang="en-US" altLang="zh-CN" dirty="0">
                <a:solidFill>
                  <a:srgbClr val="0070C0"/>
                </a:solidFill>
              </a:rPr>
              <a:t>(</a:t>
            </a:r>
            <a:r>
              <a:rPr lang="en-US" altLang="zh-CN" dirty="0" err="1">
                <a:solidFill>
                  <a:srgbClr val="0070C0"/>
                </a:solidFill>
              </a:rPr>
              <a:t>split_char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return </a:t>
            </a:r>
            <a:r>
              <a:rPr lang="en-US" altLang="zh-CN" dirty="0" err="1">
                <a:solidFill>
                  <a:srgbClr val="0070C0"/>
                </a:solidFill>
              </a:rPr>
              <a:t>int</a:t>
            </a:r>
            <a:r>
              <a:rPr lang="en-US" altLang="zh-CN" dirty="0">
                <a:solidFill>
                  <a:srgbClr val="0070C0"/>
                </a:solidFill>
              </a:rPr>
              <a:t>(</a:t>
            </a:r>
            <a:r>
              <a:rPr lang="en-US" altLang="zh-CN" dirty="0" err="1">
                <a:solidFill>
                  <a:srgbClr val="0070C0"/>
                </a:solidFill>
              </a:rPr>
              <a:t>a_string</a:t>
            </a:r>
            <a:r>
              <a:rPr lang="en-US" altLang="zh-CN" dirty="0">
                <a:solidFill>
                  <a:srgbClr val="0070C0"/>
                </a:solidFill>
              </a:rPr>
              <a:t>), </a:t>
            </a:r>
            <a:r>
              <a:rPr lang="en-US" altLang="zh-CN" dirty="0" err="1">
                <a:solidFill>
                  <a:srgbClr val="0070C0"/>
                </a:solidFill>
              </a:rPr>
              <a:t>int</a:t>
            </a:r>
            <a:r>
              <a:rPr lang="en-US" altLang="zh-CN" dirty="0">
                <a:solidFill>
                  <a:srgbClr val="0070C0"/>
                </a:solidFill>
              </a:rPr>
              <a:t>(</a:t>
            </a:r>
            <a:r>
              <a:rPr lang="en-US" altLang="zh-CN" dirty="0" err="1">
                <a:solidFill>
                  <a:srgbClr val="0070C0"/>
                </a:solidFill>
              </a:rPr>
              <a:t>b_string</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运行</a:t>
            </a:r>
            <a:r>
              <a:rPr lang="zh-CN" altLang="zh-CN" dirty="0"/>
              <a:t>效果如图</a:t>
            </a:r>
            <a:r>
              <a:rPr lang="en-US" altLang="zh-CN" dirty="0"/>
              <a:t>2-37</a:t>
            </a:r>
            <a:r>
              <a:rPr lang="zh-CN" altLang="zh-CN" dirty="0"/>
              <a:t>所示。</a:t>
            </a:r>
          </a:p>
          <a:p>
            <a:endParaRPr lang="zh-CN" altLang="en-US" dirty="0"/>
          </a:p>
        </p:txBody>
      </p:sp>
    </p:spTree>
    <p:extLst>
      <p:ext uri="{BB962C8B-B14F-4D97-AF65-F5344CB8AC3E}">
        <p14:creationId xmlns:p14="http://schemas.microsoft.com/office/powerpoint/2010/main" val="40939268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2-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1456" y="1934381"/>
            <a:ext cx="5928229" cy="387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83799" y="5809114"/>
            <a:ext cx="46474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2-37  </a:t>
            </a:r>
            <a:r>
              <a:rPr lang="zh-CN" altLang="zh-CN" b="1" kern="100" dirty="0">
                <a:latin typeface="Times New Roman" panose="02020603050405020304" pitchFamily="18" charset="0"/>
                <a:ea typeface="方正书宋简体"/>
                <a:cs typeface="Times New Roman" panose="02020603050405020304" pitchFamily="18" charset="0"/>
              </a:rPr>
              <a:t>调用带有默认参数的函数的运行结果</a:t>
            </a:r>
            <a:endParaRPr lang="zh-CN" altLang="en-US" b="1" dirty="0"/>
          </a:p>
        </p:txBody>
      </p:sp>
    </p:spTree>
    <p:extLst>
      <p:ext uri="{BB962C8B-B14F-4D97-AF65-F5344CB8AC3E}">
        <p14:creationId xmlns:p14="http://schemas.microsoft.com/office/powerpoint/2010/main" val="528979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3" y="1845734"/>
            <a:ext cx="10308187" cy="4023360"/>
          </a:xfrm>
        </p:spPr>
        <p:txBody>
          <a:bodyPr>
            <a:noAutofit/>
          </a:bodyPr>
          <a:lstStyle/>
          <a:p>
            <a:r>
              <a:rPr lang="en-US" altLang="zh-CN" dirty="0" smtClean="0"/>
              <a:t>         </a:t>
            </a:r>
            <a:r>
              <a:rPr lang="zh-CN" altLang="zh-CN" dirty="0" smtClean="0"/>
              <a:t>如果</a:t>
            </a:r>
            <a:r>
              <a:rPr lang="zh-CN" altLang="zh-CN" dirty="0"/>
              <a:t>调用函数</a:t>
            </a:r>
            <a:r>
              <a:rPr lang="en-US" altLang="zh-CN" dirty="0" err="1"/>
              <a:t>get_input_with_default_para</a:t>
            </a:r>
            <a:r>
              <a:rPr lang="zh-CN" altLang="zh-CN" dirty="0"/>
              <a:t>时不写参数，就会使用默认的逗号；如果带上了参数，那么就会使用这个参数对应的符号来作为分隔符。</a:t>
            </a:r>
          </a:p>
          <a:p>
            <a:r>
              <a:rPr lang="en-US" altLang="zh-CN" dirty="0" smtClean="0"/>
              <a:t>         </a:t>
            </a:r>
            <a:r>
              <a:rPr lang="zh-CN" altLang="zh-CN" dirty="0" smtClean="0"/>
              <a:t>函数</a:t>
            </a:r>
            <a:r>
              <a:rPr lang="zh-CN" altLang="zh-CN" dirty="0"/>
              <a:t>也可以有多个默认参数，例如如下的代码：</a:t>
            </a:r>
          </a:p>
          <a:p>
            <a:r>
              <a:rPr lang="zh-CN" altLang="zh-CN" dirty="0">
                <a:solidFill>
                  <a:srgbClr val="0070C0"/>
                </a:solidFill>
              </a:rPr>
              <a:t>def print_x_y_z(x=100, y=0, z=50):</a:t>
            </a:r>
          </a:p>
          <a:p>
            <a:r>
              <a:rPr lang="zh-CN" altLang="zh-CN" dirty="0">
                <a:solidFill>
                  <a:srgbClr val="0070C0"/>
                </a:solidFill>
              </a:rPr>
              <a:t>   print('x的值为{}, y的值为{}, z的值为{}'.format(x, y, z))</a:t>
            </a:r>
          </a:p>
          <a:p>
            <a:r>
              <a:rPr lang="zh-CN" altLang="zh-CN" dirty="0">
                <a:solidFill>
                  <a:srgbClr val="0070C0"/>
                </a:solidFill>
              </a:rPr>
              <a:t> </a:t>
            </a:r>
          </a:p>
        </p:txBody>
      </p:sp>
    </p:spTree>
    <p:extLst>
      <p:ext uri="{BB962C8B-B14F-4D97-AF65-F5344CB8AC3E}">
        <p14:creationId xmlns:p14="http://schemas.microsoft.com/office/powerpoint/2010/main" val="28502844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print_x_y_z(1, 2, 3) #直接写上3个参数，从左到右依次赋值</a:t>
            </a:r>
          </a:p>
          <a:p>
            <a:r>
              <a:rPr lang="zh-CN" altLang="zh-CN" dirty="0">
                <a:solidFill>
                  <a:srgbClr val="0070C0"/>
                </a:solidFill>
              </a:rPr>
              <a:t>print_x_y_z(6) #只写一个值的时候，优先赋值给左边的参数</a:t>
            </a:r>
          </a:p>
          <a:p>
            <a:r>
              <a:rPr lang="zh-CN" altLang="zh-CN" dirty="0">
                <a:solidFill>
                  <a:srgbClr val="0070C0"/>
                </a:solidFill>
              </a:rPr>
              <a:t>print_x_y_z(y=-8) #也可以指定参数的名字，将值直接赋给指定的参数</a:t>
            </a:r>
          </a:p>
          <a:p>
            <a:r>
              <a:rPr lang="zh-CN" altLang="zh-CN" dirty="0">
                <a:solidFill>
                  <a:srgbClr val="0070C0"/>
                </a:solidFill>
              </a:rPr>
              <a:t>print_x_y_z(y='哈哈', x='嘿嘿') #如果指定了参数名，那么参数顺序就无关紧要</a:t>
            </a:r>
          </a:p>
          <a:p>
            <a:endParaRPr lang="zh-CN" altLang="en-US" dirty="0"/>
          </a:p>
          <a:p>
            <a:endParaRPr lang="zh-CN" altLang="en-US" dirty="0"/>
          </a:p>
        </p:txBody>
      </p:sp>
    </p:spTree>
    <p:extLst>
      <p:ext uri="{BB962C8B-B14F-4D97-AF65-F5344CB8AC3E}">
        <p14:creationId xmlns:p14="http://schemas.microsoft.com/office/powerpoint/2010/main" val="2331366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输入</a:t>
            </a:r>
            <a:r>
              <a:rPr lang="zh-CN" altLang="zh-CN" dirty="0"/>
              <a:t>“</a:t>
            </a:r>
            <a:r>
              <a:rPr lang="en-US" altLang="zh-CN" dirty="0"/>
              <a:t>python</a:t>
            </a:r>
            <a:r>
              <a:rPr lang="zh-CN" altLang="zh-CN" dirty="0"/>
              <a:t>”并按下键盘上的回车键，如果</a:t>
            </a:r>
            <a:r>
              <a:rPr lang="en-US" altLang="zh-CN" dirty="0"/>
              <a:t>CMD</a:t>
            </a:r>
            <a:r>
              <a:rPr lang="zh-CN" altLang="zh-CN" dirty="0"/>
              <a:t>窗口显示信息如图</a:t>
            </a:r>
            <a:r>
              <a:rPr lang="en-US" altLang="zh-CN" dirty="0"/>
              <a:t>2-5</a:t>
            </a:r>
            <a:r>
              <a:rPr lang="zh-CN" altLang="zh-CN" dirty="0"/>
              <a:t>所示，表明</a:t>
            </a:r>
            <a:r>
              <a:rPr lang="en-US" altLang="zh-CN" dirty="0"/>
              <a:t>Python</a:t>
            </a:r>
            <a:r>
              <a:rPr lang="zh-CN" altLang="zh-CN" dirty="0"/>
              <a:t>安装成功，并进入了</a:t>
            </a:r>
            <a:r>
              <a:rPr lang="en-US" altLang="zh-CN" dirty="0"/>
              <a:t>Python</a:t>
            </a:r>
            <a:r>
              <a:rPr lang="zh-CN" altLang="zh-CN" dirty="0"/>
              <a:t>交互环境。</a:t>
            </a:r>
          </a:p>
          <a:p>
            <a:endParaRPr lang="zh-CN" altLang="en-US" dirty="0"/>
          </a:p>
        </p:txBody>
      </p:sp>
      <p:pic>
        <p:nvPicPr>
          <p:cNvPr id="7170" name="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139" y="2986274"/>
            <a:ext cx="5536585" cy="288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74938" y="5869094"/>
            <a:ext cx="3405099"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2-5  </a:t>
            </a:r>
            <a:r>
              <a:rPr lang="zh-CN" altLang="zh-CN" b="1" kern="100" dirty="0">
                <a:latin typeface="宋体" panose="02010600030101010101" pitchFamily="2" charset="-122"/>
                <a:ea typeface="方正书宋简体"/>
                <a:cs typeface="宋体" panose="02010600030101010101" pitchFamily="2" charset="-122"/>
              </a:rPr>
              <a:t>启动</a:t>
            </a:r>
            <a:r>
              <a:rPr lang="en-US" altLang="zh-CN" b="1" kern="100" dirty="0">
                <a:latin typeface="Times New Roman" panose="02020603050405020304" pitchFamily="18" charset="0"/>
                <a:ea typeface="方正书宋简体"/>
              </a:rPr>
              <a:t>Python</a:t>
            </a:r>
            <a:r>
              <a:rPr lang="zh-CN" altLang="zh-CN" b="1" kern="100" dirty="0">
                <a:latin typeface="宋体" panose="02010600030101010101" pitchFamily="2" charset="-122"/>
                <a:ea typeface="方正书宋简体"/>
                <a:cs typeface="宋体" panose="02010600030101010101" pitchFamily="2" charset="-122"/>
              </a:rPr>
              <a:t>交互模式成功</a:t>
            </a:r>
            <a:endParaRPr lang="zh-CN" altLang="en-US" b="1" dirty="0"/>
          </a:p>
        </p:txBody>
      </p:sp>
    </p:spTree>
    <p:extLst>
      <p:ext uri="{BB962C8B-B14F-4D97-AF65-F5344CB8AC3E}">
        <p14:creationId xmlns:p14="http://schemas.microsoft.com/office/powerpoint/2010/main" val="40164519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4824018" cy="4023360"/>
          </a:xfrm>
        </p:spPr>
        <p:txBody>
          <a:bodyPr/>
          <a:lstStyle/>
          <a:p>
            <a:r>
              <a:rPr lang="en-US" altLang="zh-CN" dirty="0" smtClean="0"/>
              <a:t>         </a:t>
            </a:r>
            <a:r>
              <a:rPr lang="zh-CN" altLang="zh-CN" dirty="0" smtClean="0"/>
              <a:t>运行</a:t>
            </a:r>
            <a:r>
              <a:rPr lang="zh-CN" altLang="zh-CN" dirty="0"/>
              <a:t>结果如图</a:t>
            </a:r>
            <a:r>
              <a:rPr lang="en-US" altLang="zh-CN" dirty="0"/>
              <a:t>2-38</a:t>
            </a:r>
            <a:r>
              <a:rPr lang="zh-CN" altLang="zh-CN" dirty="0"/>
              <a:t>所示。</a:t>
            </a:r>
          </a:p>
          <a:p>
            <a:r>
              <a:rPr lang="en-US" altLang="zh-CN" dirty="0" smtClean="0"/>
              <a:t>         </a:t>
            </a:r>
            <a:r>
              <a:rPr lang="zh-CN" altLang="zh-CN" dirty="0" smtClean="0"/>
              <a:t>在</a:t>
            </a:r>
            <a:r>
              <a:rPr lang="zh-CN" altLang="zh-CN" dirty="0"/>
              <a:t>调用函数的时候，如果指定了参数名，就会把值赋给这个参数；如果没有指定参数名，就会从左到右依次赋值给各个参数。</a:t>
            </a:r>
          </a:p>
          <a:p>
            <a:endParaRPr lang="zh-CN" altLang="en-US" dirty="0"/>
          </a:p>
        </p:txBody>
      </p:sp>
      <p:pic>
        <p:nvPicPr>
          <p:cNvPr id="22530" name="Picture 2" descr="2-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5371" y="2035118"/>
            <a:ext cx="5012589" cy="328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45371" y="5684428"/>
            <a:ext cx="51667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2-38  </a:t>
            </a:r>
            <a:r>
              <a:rPr lang="zh-CN" altLang="zh-CN" b="1" kern="100" dirty="0">
                <a:latin typeface="Times New Roman" panose="02020603050405020304" pitchFamily="18" charset="0"/>
                <a:ea typeface="方正书宋简体"/>
                <a:cs typeface="Times New Roman" panose="02020603050405020304" pitchFamily="18" charset="0"/>
              </a:rPr>
              <a:t>调用含有多个默认参数的函数的运行结果</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35386234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99266" cy="4023360"/>
          </a:xfrm>
        </p:spPr>
        <p:txBody>
          <a:bodyPr/>
          <a:lstStyle/>
          <a:p>
            <a:r>
              <a:rPr lang="en-US" altLang="zh-CN" dirty="0">
                <a:solidFill>
                  <a:srgbClr val="C00000"/>
                </a:solidFill>
              </a:rPr>
              <a:t>6</a:t>
            </a:r>
            <a:r>
              <a:rPr lang="zh-CN" altLang="zh-CN" dirty="0">
                <a:solidFill>
                  <a:srgbClr val="C00000"/>
                </a:solidFill>
              </a:rPr>
              <a:t>．</a:t>
            </a:r>
            <a:r>
              <a:rPr lang="en-US" altLang="zh-CN" dirty="0">
                <a:solidFill>
                  <a:srgbClr val="C00000"/>
                </a:solidFill>
              </a:rPr>
              <a:t>Python</a:t>
            </a:r>
            <a:r>
              <a:rPr lang="zh-CN" altLang="zh-CN" dirty="0">
                <a:solidFill>
                  <a:srgbClr val="C00000"/>
                </a:solidFill>
              </a:rPr>
              <a:t>函数的注意事项</a:t>
            </a:r>
          </a:p>
          <a:p>
            <a:pPr marL="0" indent="0">
              <a:buNone/>
            </a:pPr>
            <a:r>
              <a:rPr lang="zh-CN" altLang="zh-CN" dirty="0"/>
              <a:t>（</a:t>
            </a:r>
            <a:r>
              <a:rPr lang="en-US" altLang="zh-CN" dirty="0"/>
              <a:t>1</a:t>
            </a:r>
            <a:r>
              <a:rPr lang="zh-CN" altLang="zh-CN" dirty="0"/>
              <a:t>）函数参数的类型决定了它的作用范围</a:t>
            </a:r>
          </a:p>
          <a:p>
            <a:r>
              <a:rPr lang="en-US" altLang="zh-CN" dirty="0" smtClean="0"/>
              <a:t>         </a:t>
            </a:r>
            <a:r>
              <a:rPr lang="zh-CN" altLang="zh-CN" dirty="0" smtClean="0"/>
              <a:t>函数</a:t>
            </a:r>
            <a:r>
              <a:rPr lang="zh-CN" altLang="zh-CN" dirty="0"/>
              <a:t>外面的容器类作为参数传递到函数中以后，如果函数修改了这个容器里面的值，那么函数外面的容器也会受到影响。但是函数外面的普通变量作为参数传递到函数中，并且函数修改了这个参数的时候，外面的变量不受影响。</a:t>
            </a:r>
          </a:p>
          <a:p>
            <a:r>
              <a:rPr lang="en-US" altLang="zh-CN" dirty="0" smtClean="0"/>
              <a:t>         </a:t>
            </a:r>
            <a:r>
              <a:rPr lang="zh-CN" altLang="zh-CN" dirty="0" smtClean="0"/>
              <a:t>为了</a:t>
            </a:r>
            <a:r>
              <a:rPr lang="zh-CN" altLang="zh-CN" dirty="0"/>
              <a:t>更好地理解这段话，请看图</a:t>
            </a:r>
            <a:r>
              <a:rPr lang="en-US" altLang="zh-CN" dirty="0"/>
              <a:t>2-39</a:t>
            </a:r>
            <a:r>
              <a:rPr lang="zh-CN" altLang="zh-CN" dirty="0"/>
              <a:t>的运行结果。在代码中演示的容器类为列表，对字典和集合同样适用。</a:t>
            </a:r>
          </a:p>
          <a:p>
            <a:endParaRPr lang="zh-CN" altLang="en-US" dirty="0"/>
          </a:p>
        </p:txBody>
      </p:sp>
    </p:spTree>
    <p:extLst>
      <p:ext uri="{BB962C8B-B14F-4D97-AF65-F5344CB8AC3E}">
        <p14:creationId xmlns:p14="http://schemas.microsoft.com/office/powerpoint/2010/main" val="1587586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166" y="1873405"/>
            <a:ext cx="2562382" cy="38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91885" y="5681766"/>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2-39  </a:t>
            </a:r>
            <a:r>
              <a:rPr lang="zh-CN" altLang="zh-CN" b="1" kern="100" dirty="0">
                <a:latin typeface="Times New Roman" panose="02020603050405020304" pitchFamily="18" charset="0"/>
                <a:ea typeface="方正书宋简体"/>
                <a:cs typeface="Times New Roman" panose="02020603050405020304" pitchFamily="18" charset="0"/>
              </a:rPr>
              <a:t>函数可以修改容器类的数据</a:t>
            </a:r>
            <a:r>
              <a:rPr lang="en-US" altLang="zh-CN" b="1" kern="100" dirty="0">
                <a:latin typeface="Times New Roman" panose="02020603050405020304" pitchFamily="18" charset="0"/>
                <a:ea typeface="方正书宋简体"/>
              </a:rPr>
              <a:t/>
            </a:r>
            <a:br>
              <a:rPr lang="en-US" altLang="zh-CN" b="1" kern="100" dirty="0">
                <a:latin typeface="Times New Roman" panose="02020603050405020304" pitchFamily="18" charset="0"/>
                <a:ea typeface="方正书宋简体"/>
              </a:rPr>
            </a:br>
            <a:r>
              <a:rPr lang="zh-CN" altLang="zh-CN" b="1" kern="100" dirty="0">
                <a:latin typeface="Times New Roman" panose="02020603050405020304" pitchFamily="18" charset="0"/>
                <a:ea typeface="方正书宋简体"/>
                <a:cs typeface="Times New Roman" panose="02020603050405020304" pitchFamily="18" charset="0"/>
              </a:rPr>
              <a:t>但不能修改普通变量</a:t>
            </a:r>
            <a:endParaRPr lang="zh-CN" altLang="en-US" b="1" dirty="0"/>
          </a:p>
        </p:txBody>
      </p:sp>
    </p:spTree>
    <p:extLst>
      <p:ext uri="{BB962C8B-B14F-4D97-AF65-F5344CB8AC3E}">
        <p14:creationId xmlns:p14="http://schemas.microsoft.com/office/powerpoint/2010/main" val="1291164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2</a:t>
            </a:r>
            <a:r>
              <a:rPr lang="zh-CN" altLang="zh-CN" dirty="0"/>
              <a:t>）默认参数陷阱</a:t>
            </a:r>
          </a:p>
          <a:p>
            <a:r>
              <a:rPr lang="en-US" altLang="zh-CN" dirty="0" smtClean="0"/>
              <a:t>          </a:t>
            </a:r>
            <a:r>
              <a:rPr lang="zh-CN" altLang="zh-CN" dirty="0" smtClean="0"/>
              <a:t>请</a:t>
            </a:r>
            <a:r>
              <a:rPr lang="zh-CN" altLang="zh-CN" dirty="0"/>
              <a:t>看下面的代码，并猜测其输出：</a:t>
            </a:r>
          </a:p>
          <a:p>
            <a:r>
              <a:rPr lang="en-US" altLang="zh-CN" dirty="0" err="1">
                <a:solidFill>
                  <a:srgbClr val="0070C0"/>
                </a:solidFill>
              </a:rPr>
              <a:t>def</a:t>
            </a:r>
            <a:r>
              <a:rPr lang="en-US" altLang="zh-CN" dirty="0">
                <a:solidFill>
                  <a:srgbClr val="0070C0"/>
                </a:solidFill>
              </a:rPr>
              <a:t> </a:t>
            </a:r>
            <a:r>
              <a:rPr lang="en-US" altLang="zh-CN" dirty="0" err="1">
                <a:solidFill>
                  <a:srgbClr val="0070C0"/>
                </a:solidFill>
              </a:rPr>
              <a:t>default_para_trap</a:t>
            </a:r>
            <a:r>
              <a:rPr lang="en-US" altLang="zh-CN" dirty="0">
                <a:solidFill>
                  <a:srgbClr val="0070C0"/>
                </a:solidFill>
              </a:rPr>
              <a:t>(para=[], value=0):</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para.append</a:t>
            </a:r>
            <a:r>
              <a:rPr lang="en-US" altLang="zh-CN" dirty="0">
                <a:solidFill>
                  <a:srgbClr val="0070C0"/>
                </a:solidFill>
              </a:rPr>
              <a:t>(value)</a:t>
            </a:r>
            <a:endParaRPr lang="zh-CN" altLang="zh-CN" dirty="0">
              <a:solidFill>
                <a:srgbClr val="0070C0"/>
              </a:solidFill>
            </a:endParaRPr>
          </a:p>
          <a:p>
            <a:r>
              <a:rPr lang="en-US" altLang="zh-CN" dirty="0">
                <a:solidFill>
                  <a:srgbClr val="0070C0"/>
                </a:solidFill>
              </a:rPr>
              <a:t>   return para</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493" y="3487636"/>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1781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print('第一步')</a:t>
            </a:r>
          </a:p>
          <a:p>
            <a:r>
              <a:rPr lang="zh-CN" altLang="zh-CN" dirty="0">
                <a:solidFill>
                  <a:srgbClr val="0070C0"/>
                </a:solidFill>
              </a:rPr>
              <a:t>print('函数返回值:{}'.format(default_para_trap(value=100)))</a:t>
            </a:r>
          </a:p>
          <a:p>
            <a:r>
              <a:rPr lang="zh-CN" altLang="zh-CN" dirty="0">
                <a:solidFill>
                  <a:srgbClr val="0070C0"/>
                </a:solidFill>
              </a:rPr>
              <a:t>print('第二步')</a:t>
            </a:r>
          </a:p>
          <a:p>
            <a:r>
              <a:rPr lang="zh-CN" altLang="zh-CN" dirty="0">
                <a:solidFill>
                  <a:srgbClr val="0070C0"/>
                </a:solidFill>
              </a:rPr>
              <a:t>print('函数返回值:{}'.format(default_para_trap(value=50</a:t>
            </a:r>
            <a:r>
              <a:rPr lang="zh-CN" altLang="zh-CN" dirty="0" smtClean="0">
                <a:solidFill>
                  <a:srgbClr val="0070C0"/>
                </a:solidFill>
              </a:rPr>
              <a:t>)))</a:t>
            </a:r>
            <a:endParaRPr lang="en-US" altLang="zh-CN" dirty="0" smtClean="0">
              <a:solidFill>
                <a:srgbClr val="0070C0"/>
              </a:solidFill>
            </a:endParaRPr>
          </a:p>
          <a:p>
            <a:r>
              <a:rPr lang="zh-CN" altLang="en-US" dirty="0" smtClean="0"/>
              <a:t>         实</a:t>
            </a:r>
            <a:r>
              <a:rPr lang="zh-CN" altLang="zh-CN" dirty="0" smtClean="0"/>
              <a:t>际情况</a:t>
            </a:r>
            <a:r>
              <a:rPr lang="zh-CN" altLang="zh-CN" dirty="0"/>
              <a:t>如图</a:t>
            </a:r>
            <a:r>
              <a:rPr lang="en-US" altLang="zh-CN" dirty="0"/>
              <a:t>2-40</a:t>
            </a:r>
            <a:r>
              <a:rPr lang="zh-CN" altLang="zh-CN" dirty="0"/>
              <a:t>所示。</a:t>
            </a:r>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20849290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6108" y="1933924"/>
            <a:ext cx="4236317" cy="38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97595" y="5909475"/>
            <a:ext cx="23968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2-40  </a:t>
            </a:r>
            <a:r>
              <a:rPr lang="zh-CN" altLang="zh-CN" b="1" kern="100" dirty="0">
                <a:latin typeface="Times New Roman" panose="02020603050405020304" pitchFamily="18" charset="0"/>
                <a:ea typeface="方正书宋简体"/>
                <a:cs typeface="Times New Roman" panose="02020603050405020304" pitchFamily="18" charset="0"/>
              </a:rPr>
              <a:t>实际运行效果</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17440628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运行</a:t>
            </a:r>
            <a:r>
              <a:rPr lang="zh-CN" altLang="zh-CN" dirty="0"/>
              <a:t>结果如图</a:t>
            </a:r>
            <a:r>
              <a:rPr lang="en-US" altLang="zh-CN" dirty="0"/>
              <a:t>2-41</a:t>
            </a:r>
            <a:r>
              <a:rPr lang="zh-CN" altLang="zh-CN" dirty="0"/>
              <a:t>所示。</a:t>
            </a:r>
          </a:p>
          <a:p>
            <a:endParaRPr lang="zh-CN" altLang="en-US" dirty="0"/>
          </a:p>
        </p:txBody>
      </p:sp>
      <p:pic>
        <p:nvPicPr>
          <p:cNvPr id="25602" name="Image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6109" y="2357671"/>
            <a:ext cx="4193739" cy="33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97242" y="5869094"/>
            <a:ext cx="2858475"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2-41  </a:t>
            </a:r>
            <a:r>
              <a:rPr lang="zh-CN" altLang="zh-CN" b="1" kern="100" dirty="0">
                <a:latin typeface="Times New Roman" panose="02020603050405020304" pitchFamily="18" charset="0"/>
                <a:ea typeface="方正书宋简体"/>
                <a:cs typeface="Times New Roman" panose="02020603050405020304" pitchFamily="18" charset="0"/>
              </a:rPr>
              <a:t>修改后的运行结果</a:t>
            </a:r>
            <a:endParaRPr lang="zh-CN" altLang="en-US" b="1" dirty="0"/>
          </a:p>
        </p:txBody>
      </p:sp>
    </p:spTree>
    <p:extLst>
      <p:ext uri="{BB962C8B-B14F-4D97-AF65-F5344CB8AC3E}">
        <p14:creationId xmlns:p14="http://schemas.microsoft.com/office/powerpoint/2010/main" val="23858306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en-US" altLang="zh-CN" dirty="0" smtClean="0"/>
              <a:t>        </a:t>
            </a:r>
            <a:r>
              <a:rPr lang="zh-CN" altLang="zh-CN" dirty="0" smtClean="0"/>
              <a:t>在</a:t>
            </a:r>
            <a:r>
              <a:rPr lang="en-US" altLang="zh-CN" dirty="0"/>
              <a:t>Python</a:t>
            </a:r>
            <a:r>
              <a:rPr lang="zh-CN" altLang="zh-CN" dirty="0"/>
              <a:t>里面，一切都是对象。请看下面的代码：</a:t>
            </a:r>
          </a:p>
          <a:p>
            <a:r>
              <a:rPr lang="zh-CN" altLang="zh-CN" sz="2400" dirty="0">
                <a:solidFill>
                  <a:srgbClr val="0070C0"/>
                </a:solidFill>
              </a:rPr>
              <a:t>a = 'abc,def'</a:t>
            </a:r>
          </a:p>
          <a:p>
            <a:r>
              <a:rPr lang="zh-CN" altLang="zh-CN" sz="2400" dirty="0">
                <a:solidFill>
                  <a:srgbClr val="0070C0"/>
                </a:solidFill>
              </a:rPr>
              <a:t>a_prefix, a_suffix = a.split(',')</a:t>
            </a:r>
          </a:p>
          <a:p>
            <a:r>
              <a:rPr lang="zh-CN" altLang="zh-CN" sz="2400" dirty="0">
                <a:solidFill>
                  <a:srgbClr val="0070C0"/>
                </a:solidFill>
              </a:rPr>
              <a:t>b = [1, 2, 3]</a:t>
            </a:r>
          </a:p>
          <a:p>
            <a:r>
              <a:rPr lang="zh-CN" altLang="zh-CN" sz="2400" dirty="0">
                <a:solidFill>
                  <a:srgbClr val="0070C0"/>
                </a:solidFill>
              </a:rPr>
              <a:t>b.append(4)</a:t>
            </a:r>
          </a:p>
          <a:p>
            <a:r>
              <a:rPr lang="zh-CN" altLang="zh-CN" sz="2400" dirty="0">
                <a:solidFill>
                  <a:srgbClr val="0070C0"/>
                </a:solidFill>
              </a:rPr>
              <a:t>b.extend([5, 6, 7])</a:t>
            </a:r>
          </a:p>
          <a:p>
            <a:r>
              <a:rPr lang="zh-CN" altLang="zh-CN" sz="2400" dirty="0">
                <a:solidFill>
                  <a:srgbClr val="0070C0"/>
                </a:solidFill>
              </a:rPr>
              <a:t>b.pop()</a:t>
            </a:r>
          </a:p>
          <a:p>
            <a:r>
              <a:rPr lang="zh-CN" altLang="zh-CN" sz="2400" dirty="0">
                <a:solidFill>
                  <a:srgbClr val="0070C0"/>
                </a:solidFill>
              </a:rPr>
              <a:t>c = {'x': 1, 'y': 2, 'z': 3}</a:t>
            </a:r>
          </a:p>
          <a:p>
            <a:r>
              <a:rPr lang="zh-CN" altLang="zh-CN" sz="2400" dirty="0">
                <a:solidFill>
                  <a:srgbClr val="0070C0"/>
                </a:solidFill>
              </a:rPr>
              <a:t>c.get('x')</a:t>
            </a:r>
          </a:p>
          <a:p>
            <a:endParaRPr lang="zh-CN" altLang="en-US" sz="2400" dirty="0">
              <a:solidFill>
                <a:srgbClr val="0070C0"/>
              </a:solidFill>
            </a:endParaRPr>
          </a:p>
        </p:txBody>
      </p:sp>
      <p:sp>
        <p:nvSpPr>
          <p:cNvPr id="4" name="Rectangle 1"/>
          <p:cNvSpPr>
            <a:spLocks noGrp="1" noChangeArrowheads="1"/>
          </p:cNvSpPr>
          <p:nvPr>
            <p:ph type="title"/>
          </p:nvPr>
        </p:nvSpPr>
        <p:spPr bwMode="auto">
          <a:xfrm>
            <a:off x="1298002" y="1027591"/>
            <a:ext cx="601158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indent="0" fontAlgn="base">
              <a:spcAft>
                <a:spcPct val="0"/>
              </a:spcAft>
              <a:buClrTx/>
              <a:buSzTx/>
              <a:tabLst/>
            </a:pPr>
            <a:r>
              <a:rPr lang="en-US" altLang="zh-CN" sz="4000" dirty="0" bmk="_Toc499995011">
                <a:solidFill>
                  <a:srgbClr val="7030A0"/>
                </a:solidFill>
                <a:latin typeface="黑体" panose="02010609060101010101" pitchFamily="49" charset="-122"/>
                <a:ea typeface="黑体" panose="02010609060101010101" pitchFamily="49" charset="-122"/>
                <a:cs typeface="+mn-cs"/>
              </a:rPr>
              <a:t>2.4.2  </a:t>
            </a:r>
            <a:r>
              <a:rPr lang="zh-CN" altLang="en-US" sz="4000" dirty="0" bmk="_Toc499995011">
                <a:solidFill>
                  <a:srgbClr val="7030A0"/>
                </a:solidFill>
                <a:latin typeface="黑体" panose="02010609060101010101" pitchFamily="49" charset="-122"/>
                <a:ea typeface="黑体" panose="02010609060101010101" pitchFamily="49" charset="-122"/>
                <a:cs typeface="+mn-cs"/>
              </a:rPr>
              <a:t>类与面向对象编程</a:t>
            </a:r>
            <a:endParaRPr lang="zh-CN" altLang="en-US" sz="4000" dirty="0" bmk="_Toc499995006">
              <a:solidFill>
                <a:srgbClr val="7030A0"/>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1179735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922" y="1845734"/>
            <a:ext cx="11173522" cy="4023360"/>
          </a:xfrm>
        </p:spPr>
        <p:txBody>
          <a:bodyPr/>
          <a:lstStyle/>
          <a:p>
            <a:r>
              <a:rPr lang="en-US" altLang="zh-CN" dirty="0" smtClean="0"/>
              <a:t>         </a:t>
            </a:r>
            <a:r>
              <a:rPr lang="zh-CN" altLang="zh-CN" dirty="0" smtClean="0"/>
              <a:t>在</a:t>
            </a:r>
            <a:r>
              <a:rPr lang="zh-CN" altLang="zh-CN" dirty="0"/>
              <a:t>上面的代码中，出现了好几个“</a:t>
            </a:r>
            <a:r>
              <a:rPr lang="en-US" altLang="zh-CN" dirty="0" err="1"/>
              <a:t>xxx.yyy</a:t>
            </a:r>
            <a:r>
              <a:rPr lang="en-US" altLang="zh-CN" dirty="0"/>
              <a:t>('</a:t>
            </a:r>
            <a:r>
              <a:rPr lang="en-US" altLang="zh-CN" dirty="0" err="1"/>
              <a:t>zzz</a:t>
            </a:r>
            <a:r>
              <a:rPr lang="en-US" altLang="zh-CN" dirty="0"/>
              <a:t>')</a:t>
            </a:r>
            <a:r>
              <a:rPr lang="zh-CN" altLang="zh-CN" dirty="0"/>
              <a:t>”形式的语句，其中的“</a:t>
            </a:r>
            <a:r>
              <a:rPr lang="en-US" altLang="zh-CN" dirty="0"/>
              <a:t>split</a:t>
            </a:r>
            <a:r>
              <a:rPr lang="zh-CN" altLang="zh-CN" dirty="0"/>
              <a:t>”“</a:t>
            </a:r>
            <a:r>
              <a:rPr lang="en-US" altLang="zh-CN" dirty="0"/>
              <a:t>append</a:t>
            </a:r>
            <a:r>
              <a:rPr lang="zh-CN" altLang="zh-CN" dirty="0"/>
              <a:t>”“</a:t>
            </a:r>
            <a:r>
              <a:rPr lang="en-US" altLang="zh-CN" dirty="0"/>
              <a:t>extend</a:t>
            </a:r>
            <a:r>
              <a:rPr lang="zh-CN" altLang="zh-CN" dirty="0"/>
              <a:t>”“</a:t>
            </a:r>
            <a:r>
              <a:rPr lang="en-US" altLang="zh-CN" dirty="0"/>
              <a:t>pop</a:t>
            </a:r>
            <a:r>
              <a:rPr lang="zh-CN" altLang="zh-CN" dirty="0"/>
              <a:t>”“</a:t>
            </a:r>
            <a:r>
              <a:rPr lang="en-US" altLang="zh-CN" dirty="0"/>
              <a:t>get</a:t>
            </a:r>
            <a:r>
              <a:rPr lang="zh-CN" altLang="zh-CN" dirty="0"/>
              <a:t>”在面向对象编程中叫作一个对象的“方法”。代码中的“</a:t>
            </a:r>
            <a:r>
              <a:rPr lang="en-US" altLang="zh-CN" dirty="0"/>
              <a:t>a</a:t>
            </a:r>
            <a:r>
              <a:rPr lang="zh-CN" altLang="zh-CN" dirty="0"/>
              <a:t>”“</a:t>
            </a:r>
            <a:r>
              <a:rPr lang="en-US" altLang="zh-CN" dirty="0" err="1"/>
              <a:t>a_prefix</a:t>
            </a:r>
            <a:r>
              <a:rPr lang="zh-CN" altLang="zh-CN" dirty="0"/>
              <a:t>”“</a:t>
            </a:r>
            <a:r>
              <a:rPr lang="en-US" altLang="zh-CN" dirty="0" err="1"/>
              <a:t>a_suffix</a:t>
            </a:r>
            <a:r>
              <a:rPr lang="zh-CN" altLang="zh-CN" dirty="0"/>
              <a:t>”都是字符串对象，“</a:t>
            </a:r>
            <a:r>
              <a:rPr lang="en-US" altLang="zh-CN" dirty="0"/>
              <a:t>b</a:t>
            </a:r>
            <a:r>
              <a:rPr lang="zh-CN" altLang="zh-CN" dirty="0"/>
              <a:t>”是列表对象，“</a:t>
            </a:r>
            <a:r>
              <a:rPr lang="en-US" altLang="zh-CN" dirty="0"/>
              <a:t>c</a:t>
            </a:r>
            <a:r>
              <a:rPr lang="zh-CN" altLang="zh-CN" dirty="0"/>
              <a:t>”是字典对象。</a:t>
            </a:r>
          </a:p>
          <a:p>
            <a:r>
              <a:rPr lang="en-US" altLang="zh-CN" dirty="0" smtClean="0"/>
              <a:t>         </a:t>
            </a:r>
            <a:r>
              <a:rPr lang="zh-CN" altLang="zh-CN" dirty="0" smtClean="0"/>
              <a:t>对象</a:t>
            </a:r>
            <a:r>
              <a:rPr lang="zh-CN" altLang="zh-CN" dirty="0"/>
              <a:t>有“属性”和“方法”。“属性”就是描述这个对象的各种标签，“方法”就是这个对象可以做的动作。</a:t>
            </a:r>
            <a:endParaRPr lang="zh-CN" altLang="en-US" dirty="0"/>
          </a:p>
        </p:txBody>
      </p:sp>
    </p:spTree>
    <p:extLst>
      <p:ext uri="{BB962C8B-B14F-4D97-AF65-F5344CB8AC3E}">
        <p14:creationId xmlns:p14="http://schemas.microsoft.com/office/powerpoint/2010/main" val="339571345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对象</a:t>
            </a:r>
            <a:r>
              <a:rPr lang="zh-CN" altLang="zh-CN" dirty="0"/>
              <a:t>可以只有属性没有方法，也可以只有方法没有属性。</a:t>
            </a:r>
          </a:p>
          <a:p>
            <a:r>
              <a:rPr lang="en-US" altLang="zh-CN" dirty="0" smtClean="0"/>
              <a:t>         </a:t>
            </a:r>
            <a:r>
              <a:rPr lang="zh-CN" altLang="zh-CN" dirty="0" smtClean="0"/>
              <a:t>首先</a:t>
            </a:r>
            <a:r>
              <a:rPr lang="zh-CN" altLang="zh-CN" dirty="0"/>
              <a:t>要有类，才能有对象。</a:t>
            </a:r>
          </a:p>
          <a:p>
            <a:r>
              <a:rPr lang="en-US" altLang="zh-CN" dirty="0" smtClean="0"/>
              <a:t>         </a:t>
            </a:r>
            <a:r>
              <a:rPr lang="zh-CN" altLang="zh-CN" dirty="0" smtClean="0"/>
              <a:t>所以</a:t>
            </a:r>
            <a:r>
              <a:rPr lang="zh-CN" altLang="zh-CN" dirty="0"/>
              <a:t>在</a:t>
            </a:r>
            <a:r>
              <a:rPr lang="en-US" altLang="zh-CN" dirty="0"/>
              <a:t>Python</a:t>
            </a:r>
            <a:r>
              <a:rPr lang="zh-CN" altLang="zh-CN" dirty="0"/>
              <a:t>以及其他支持面向对象的编程语言中，要创建每一个具体的对象，都需要先创建类。</a:t>
            </a:r>
          </a:p>
          <a:p>
            <a:endParaRPr lang="zh-CN" altLang="en-US" dirty="0"/>
          </a:p>
        </p:txBody>
      </p:sp>
      <p:pic>
        <p:nvPicPr>
          <p:cNvPr id="4" name="Picture 2" descr="C:\Program Files\Microsoft Office\MEDIA\CAGCAT10\j0199036.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929" y="4236390"/>
            <a:ext cx="1570776" cy="17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42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图</a:t>
            </a:r>
            <a:r>
              <a:rPr lang="en-US" altLang="zh-CN" dirty="0"/>
              <a:t>2-5</a:t>
            </a:r>
            <a:r>
              <a:rPr lang="zh-CN" altLang="zh-CN" dirty="0"/>
              <a:t>中，出现了</a:t>
            </a:r>
            <a:r>
              <a:rPr lang="en-US" altLang="zh-CN" dirty="0"/>
              <a:t>3</a:t>
            </a:r>
            <a:r>
              <a:rPr lang="zh-CN" altLang="zh-CN" dirty="0"/>
              <a:t>个向右的箭头“</a:t>
            </a:r>
            <a:r>
              <a:rPr lang="en-US" altLang="zh-CN" dirty="0"/>
              <a:t>&gt;&gt;&gt;</a:t>
            </a:r>
            <a:r>
              <a:rPr lang="zh-CN" altLang="zh-CN" dirty="0"/>
              <a:t>”，这是提示用户输入内容。在本章以及后面章节中的代码中如果有这样的</a:t>
            </a:r>
            <a:r>
              <a:rPr lang="en-US" altLang="zh-CN" dirty="0"/>
              <a:t>3</a:t>
            </a:r>
            <a:r>
              <a:rPr lang="zh-CN" altLang="zh-CN" dirty="0"/>
              <a:t>个箭头，表示代码就是在图</a:t>
            </a:r>
            <a:r>
              <a:rPr lang="en-US" altLang="zh-CN" dirty="0"/>
              <a:t>2-5</a:t>
            </a:r>
            <a:r>
              <a:rPr lang="zh-CN" altLang="zh-CN" dirty="0"/>
              <a:t>所示的窗口中直接输入的。例如：</a:t>
            </a:r>
          </a:p>
          <a:p>
            <a:r>
              <a:rPr lang="zh-CN" altLang="zh-CN" dirty="0">
                <a:solidFill>
                  <a:srgbClr val="0070C0"/>
                </a:solidFill>
              </a:rPr>
              <a:t>&gt;&gt;&gt; 1 + 1</a:t>
            </a:r>
          </a:p>
          <a:p>
            <a:r>
              <a:rPr lang="zh-CN" altLang="zh-CN" dirty="0">
                <a:solidFill>
                  <a:srgbClr val="0070C0"/>
                </a:solidFill>
              </a:rPr>
              <a:t>2</a:t>
            </a:r>
          </a:p>
          <a:p>
            <a:r>
              <a:rPr lang="en-US" altLang="zh-CN" dirty="0" smtClean="0"/>
              <a:t>         </a:t>
            </a:r>
            <a:r>
              <a:rPr lang="zh-CN" altLang="zh-CN" dirty="0" smtClean="0"/>
              <a:t>这</a:t>
            </a:r>
            <a:r>
              <a:rPr lang="zh-CN" altLang="zh-CN" dirty="0"/>
              <a:t>两行代码表示把“</a:t>
            </a:r>
            <a:r>
              <a:rPr lang="en-US" altLang="zh-CN" dirty="0"/>
              <a:t>1 + 1</a:t>
            </a:r>
            <a:r>
              <a:rPr lang="zh-CN" altLang="zh-CN" dirty="0"/>
              <a:t>”通过键盘输入到这个</a:t>
            </a:r>
            <a:r>
              <a:rPr lang="en-US" altLang="zh-CN" dirty="0"/>
              <a:t>Python</a:t>
            </a:r>
            <a:r>
              <a:rPr lang="zh-CN" altLang="zh-CN" dirty="0"/>
              <a:t>交互环境中，然后按下回车键，下面不带</a:t>
            </a:r>
            <a:r>
              <a:rPr lang="en-US" altLang="zh-CN" dirty="0"/>
              <a:t>3</a:t>
            </a:r>
            <a:r>
              <a:rPr lang="zh-CN" altLang="zh-CN" dirty="0"/>
              <a:t>个箭头的数字“</a:t>
            </a:r>
            <a:r>
              <a:rPr lang="en-US" altLang="zh-CN" dirty="0"/>
              <a:t>2</a:t>
            </a:r>
            <a:r>
              <a:rPr lang="zh-CN" altLang="zh-CN" dirty="0"/>
              <a:t>”表示</a:t>
            </a:r>
            <a:r>
              <a:rPr lang="en-US" altLang="zh-CN" dirty="0"/>
              <a:t>Python</a:t>
            </a:r>
            <a:r>
              <a:rPr lang="zh-CN" altLang="zh-CN" dirty="0"/>
              <a:t>交互环境输出的内容。</a:t>
            </a:r>
          </a:p>
          <a:p>
            <a:endParaRPr lang="zh-CN" altLang="en-US" dirty="0"/>
          </a:p>
        </p:txBody>
      </p:sp>
    </p:spTree>
    <p:extLst>
      <p:ext uri="{BB962C8B-B14F-4D97-AF65-F5344CB8AC3E}">
        <p14:creationId xmlns:p14="http://schemas.microsoft.com/office/powerpoint/2010/main" val="13264936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1</a:t>
            </a:r>
            <a:r>
              <a:rPr lang="zh-CN" altLang="zh-CN" dirty="0">
                <a:solidFill>
                  <a:srgbClr val="C00000"/>
                </a:solidFill>
              </a:rPr>
              <a:t>．如何定义一个类</a:t>
            </a:r>
          </a:p>
          <a:p>
            <a:r>
              <a:rPr lang="en-US" altLang="zh-CN" dirty="0" smtClean="0"/>
              <a:t>        </a:t>
            </a:r>
            <a:r>
              <a:rPr lang="zh-CN" altLang="zh-CN" dirty="0" smtClean="0"/>
              <a:t>在</a:t>
            </a:r>
            <a:r>
              <a:rPr lang="en-US" altLang="zh-CN" dirty="0"/>
              <a:t>Python</a:t>
            </a:r>
            <a:r>
              <a:rPr lang="zh-CN" altLang="zh-CN" dirty="0"/>
              <a:t>中使用关键字“</a:t>
            </a:r>
            <a:r>
              <a:rPr lang="en-US" altLang="zh-CN" dirty="0"/>
              <a:t>class</a:t>
            </a:r>
            <a:r>
              <a:rPr lang="zh-CN" altLang="zh-CN" dirty="0"/>
              <a:t>”来定义一个类。类一般由以下元素构成：</a:t>
            </a:r>
          </a:p>
          <a:p>
            <a:pPr>
              <a:buFont typeface="Wingdings" panose="05000000000000000000" pitchFamily="2" charset="2"/>
              <a:buChar char="l"/>
            </a:pPr>
            <a:r>
              <a:rPr lang="zh-CN" altLang="zh-CN" dirty="0" smtClean="0"/>
              <a:t>类</a:t>
            </a:r>
            <a:r>
              <a:rPr lang="zh-CN" altLang="zh-CN" dirty="0"/>
              <a:t>名；</a:t>
            </a:r>
          </a:p>
          <a:p>
            <a:pPr>
              <a:buFont typeface="Wingdings" panose="05000000000000000000" pitchFamily="2" charset="2"/>
              <a:buChar char="l"/>
            </a:pPr>
            <a:r>
              <a:rPr lang="zh-CN" altLang="zh-CN" dirty="0" smtClean="0"/>
              <a:t>父</a:t>
            </a:r>
            <a:r>
              <a:rPr lang="zh-CN" altLang="zh-CN" dirty="0"/>
              <a:t>类；</a:t>
            </a:r>
          </a:p>
          <a:p>
            <a:pPr>
              <a:buFont typeface="Wingdings" panose="05000000000000000000" pitchFamily="2" charset="2"/>
              <a:buChar char="l"/>
            </a:pPr>
            <a:r>
              <a:rPr lang="zh-CN" altLang="zh-CN" dirty="0" smtClean="0"/>
              <a:t>初始化</a:t>
            </a:r>
            <a:r>
              <a:rPr lang="zh-CN" altLang="zh-CN" dirty="0"/>
              <a:t>方法（在有些编程语言中叫作构造函数）；</a:t>
            </a:r>
          </a:p>
          <a:p>
            <a:pPr>
              <a:buFont typeface="Wingdings" panose="05000000000000000000" pitchFamily="2" charset="2"/>
              <a:buChar char="l"/>
            </a:pPr>
            <a:r>
              <a:rPr lang="zh-CN" altLang="zh-CN" dirty="0" smtClean="0"/>
              <a:t>属性</a:t>
            </a:r>
            <a:r>
              <a:rPr lang="zh-CN" altLang="zh-CN" dirty="0"/>
              <a:t>；</a:t>
            </a:r>
          </a:p>
          <a:p>
            <a:pPr>
              <a:buFont typeface="Wingdings" panose="05000000000000000000" pitchFamily="2" charset="2"/>
              <a:buChar char="l"/>
            </a:pPr>
            <a:r>
              <a:rPr lang="zh-CN" altLang="zh-CN" dirty="0" smtClean="0"/>
              <a:t>方法</a:t>
            </a:r>
            <a:r>
              <a:rPr lang="zh-CN" altLang="zh-CN" dirty="0"/>
              <a:t>。</a:t>
            </a:r>
          </a:p>
          <a:p>
            <a:endParaRPr lang="zh-CN" altLang="en-US" dirty="0"/>
          </a:p>
        </p:txBody>
      </p:sp>
    </p:spTree>
    <p:extLst>
      <p:ext uri="{BB962C8B-B14F-4D97-AF65-F5344CB8AC3E}">
        <p14:creationId xmlns:p14="http://schemas.microsoft.com/office/powerpoint/2010/main" val="40822883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．如何读懂一个类</a:t>
            </a:r>
          </a:p>
          <a:p>
            <a:r>
              <a:rPr lang="en-US" altLang="zh-CN" dirty="0" smtClean="0"/>
              <a:t>         </a:t>
            </a:r>
            <a:r>
              <a:rPr lang="zh-CN" altLang="zh-CN" dirty="0" smtClean="0"/>
              <a:t>首先</a:t>
            </a:r>
            <a:r>
              <a:rPr lang="zh-CN" altLang="zh-CN" dirty="0"/>
              <a:t>需要明白一点，是否使用面向对象编程与代码能否正常运行没有任何关系。使用面向对象编程或者使用函数都可以实现相同的功能。区别在于写代码、读代码和改代码的“人”。面向对象编程的作用是方便代码的开发和维护。</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3850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那么</a:t>
            </a:r>
            <a:r>
              <a:rPr lang="zh-CN" altLang="zh-CN" dirty="0"/>
              <a:t>如何阅读一个使用面向对象思想开发的程序呢？基本思路如下。</a:t>
            </a:r>
          </a:p>
          <a:p>
            <a:r>
              <a:rPr lang="zh-CN" altLang="zh-CN" dirty="0"/>
              <a:t>① 这个类有哪些属性（看外貌）。</a:t>
            </a:r>
          </a:p>
          <a:p>
            <a:r>
              <a:rPr lang="zh-CN" altLang="zh-CN" dirty="0"/>
              <a:t>② 这个类有哪些方法（能做什么）。</a:t>
            </a:r>
          </a:p>
          <a:p>
            <a:r>
              <a:rPr lang="zh-CN" altLang="zh-CN" dirty="0"/>
              <a:t>③ 这些方法在哪里被调用（做了什么）。</a:t>
            </a:r>
          </a:p>
          <a:p>
            <a:r>
              <a:rPr lang="zh-CN" altLang="zh-CN" dirty="0"/>
              <a:t>④ 这些方法的实现细节（怎么做的）。</a:t>
            </a:r>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864" y="3857414"/>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0735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9221" y="253149"/>
            <a:ext cx="10058400" cy="1450757"/>
          </a:xfrm>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2.5  </a:t>
            </a:r>
            <a:r>
              <a:rPr lang="zh-CN" altLang="zh-CN" sz="4000" dirty="0">
                <a:solidFill>
                  <a:srgbClr val="0070C0"/>
                </a:solidFill>
                <a:latin typeface="华文行楷" panose="02010800040101010101" pitchFamily="2" charset="-122"/>
                <a:ea typeface="华文行楷" panose="02010800040101010101" pitchFamily="2" charset="-122"/>
                <a:cs typeface="+mn-cs"/>
              </a:rPr>
              <a:t>阶段案例——猜数游戏</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546410" y="1995366"/>
            <a:ext cx="10281424"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499995013">
                <a:solidFill>
                  <a:srgbClr val="7030A0"/>
                </a:solidFill>
                <a:latin typeface="黑体" panose="02010609060101010101" pitchFamily="49" charset="-122"/>
                <a:ea typeface="黑体" panose="02010609060101010101" pitchFamily="49" charset="-122"/>
              </a:rPr>
              <a:t>2.5.1  </a:t>
            </a:r>
            <a:r>
              <a:rPr lang="zh-CN" altLang="en-US" sz="4000" spc="-50" dirty="0" bmk="_Toc499995013">
                <a:solidFill>
                  <a:srgbClr val="7030A0"/>
                </a:solidFill>
                <a:latin typeface="黑体" panose="02010609060101010101" pitchFamily="49" charset="-122"/>
                <a:ea typeface="黑体" panose="02010609060101010101" pitchFamily="49" charset="-122"/>
              </a:rPr>
              <a:t>需求分析</a:t>
            </a:r>
            <a:endParaRPr lang="zh-CN" altLang="en-US" sz="4000" spc="-50" dirty="0" bmk="_Toc499995011">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开发一个猜数小游戏。在游戏中，程序每一轮会随机生成一个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0</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1024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之间的数字，用户输入猜测的数字，程序告诉用户猜大了还是猜小了。在一定次数内猜对，则本轮用户获胜，否则本轮用户失败。</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每一轮开始时，程序会要求用户输入用户名。</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程序会一直运行，直到用户输入“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，停止游戏。在每一轮游戏开始前，输入“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可以查看用户的输入历史。</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513062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a:t>
            </a:r>
            <a:r>
              <a:rPr lang="zh-CN" altLang="zh-CN" dirty="0">
                <a:solidFill>
                  <a:srgbClr val="C00000"/>
                </a:solidFill>
              </a:rPr>
              <a:t>．知识点</a:t>
            </a:r>
          </a:p>
          <a:p>
            <a:pPr marL="0" indent="0">
              <a:buNone/>
            </a:pPr>
            <a:r>
              <a:rPr lang="zh-CN" altLang="zh-CN" dirty="0"/>
              <a:t>（</a:t>
            </a:r>
            <a:r>
              <a:rPr lang="en-US" altLang="zh-CN" dirty="0"/>
              <a:t>1</a:t>
            </a:r>
            <a:r>
              <a:rPr lang="zh-CN" altLang="zh-CN" dirty="0"/>
              <a:t>）随机生成数字，涉及</a:t>
            </a:r>
            <a:r>
              <a:rPr lang="en-US" altLang="zh-CN" dirty="0"/>
              <a:t>Python</a:t>
            </a:r>
            <a:r>
              <a:rPr lang="zh-CN" altLang="zh-CN" dirty="0"/>
              <a:t>的随机数模块。</a:t>
            </a:r>
          </a:p>
          <a:p>
            <a:pPr marL="0" indent="0">
              <a:buNone/>
            </a:pPr>
            <a:r>
              <a:rPr lang="zh-CN" altLang="zh-CN" dirty="0"/>
              <a:t>（</a:t>
            </a:r>
            <a:r>
              <a:rPr lang="en-US" altLang="zh-CN" dirty="0"/>
              <a:t>2</a:t>
            </a:r>
            <a:r>
              <a:rPr lang="zh-CN" altLang="zh-CN" dirty="0"/>
              <a:t>）用户输入数字，程序输出结果，涉及</a:t>
            </a:r>
            <a:r>
              <a:rPr lang="en-US" altLang="zh-CN" dirty="0"/>
              <a:t>Python</a:t>
            </a:r>
            <a:r>
              <a:rPr lang="zh-CN" altLang="zh-CN" dirty="0"/>
              <a:t>的输入及输出模块。</a:t>
            </a:r>
          </a:p>
          <a:p>
            <a:pPr marL="0" indent="0">
              <a:buNone/>
            </a:pPr>
            <a:r>
              <a:rPr lang="zh-CN" altLang="zh-CN" dirty="0"/>
              <a:t>（</a:t>
            </a:r>
            <a:r>
              <a:rPr lang="en-US" altLang="zh-CN" dirty="0"/>
              <a:t>3</a:t>
            </a:r>
            <a:r>
              <a:rPr lang="zh-CN" altLang="zh-CN" dirty="0"/>
              <a:t>）程序会自动开始下一轮，涉及</a:t>
            </a:r>
            <a:r>
              <a:rPr lang="en-US" altLang="zh-CN" dirty="0"/>
              <a:t>Python</a:t>
            </a:r>
            <a:r>
              <a:rPr lang="zh-CN" altLang="zh-CN" dirty="0"/>
              <a:t>的循环模块。</a:t>
            </a:r>
          </a:p>
          <a:p>
            <a:pPr marL="0" indent="0">
              <a:buNone/>
            </a:pPr>
            <a:r>
              <a:rPr lang="zh-CN" altLang="zh-CN" dirty="0"/>
              <a:t>（</a:t>
            </a:r>
            <a:r>
              <a:rPr lang="en-US" altLang="zh-CN" dirty="0"/>
              <a:t>4</a:t>
            </a:r>
            <a:r>
              <a:rPr lang="zh-CN" altLang="zh-CN" dirty="0"/>
              <a:t>）判断用户的输入，涉及</a:t>
            </a:r>
            <a:r>
              <a:rPr lang="en-US" altLang="zh-CN" dirty="0"/>
              <a:t>Python</a:t>
            </a:r>
            <a:r>
              <a:rPr lang="zh-CN" altLang="zh-CN" dirty="0"/>
              <a:t>的条件判断。</a:t>
            </a:r>
          </a:p>
          <a:p>
            <a:pPr marL="0" indent="0">
              <a:buNone/>
            </a:pPr>
            <a:r>
              <a:rPr lang="zh-CN" altLang="zh-CN" dirty="0"/>
              <a:t>（</a:t>
            </a:r>
            <a:r>
              <a:rPr lang="en-US" altLang="zh-CN" dirty="0"/>
              <a:t>5</a:t>
            </a:r>
            <a:r>
              <a:rPr lang="zh-CN" altLang="zh-CN" dirty="0"/>
              <a:t>）查询用户的输入历史，涉及</a:t>
            </a:r>
            <a:r>
              <a:rPr lang="en-US" altLang="zh-CN" dirty="0"/>
              <a:t>Python</a:t>
            </a:r>
            <a:r>
              <a:rPr lang="zh-CN" altLang="zh-CN" dirty="0"/>
              <a:t>的字典和列表。</a:t>
            </a:r>
          </a:p>
          <a:p>
            <a:endParaRPr lang="zh-CN" altLang="en-US" dirty="0"/>
          </a:p>
        </p:txBody>
      </p:sp>
    </p:spTree>
    <p:extLst>
      <p:ext uri="{BB962C8B-B14F-4D97-AF65-F5344CB8AC3E}">
        <p14:creationId xmlns:p14="http://schemas.microsoft.com/office/powerpoint/2010/main" val="32102233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．提示</a:t>
            </a:r>
          </a:p>
          <a:p>
            <a:r>
              <a:rPr lang="en-US" altLang="zh-CN" dirty="0" smtClean="0"/>
              <a:t>         </a:t>
            </a:r>
            <a:r>
              <a:rPr lang="zh-CN" altLang="zh-CN" dirty="0" smtClean="0"/>
              <a:t>如何</a:t>
            </a:r>
            <a:r>
              <a:rPr lang="zh-CN" altLang="zh-CN" dirty="0"/>
              <a:t>判断每一轮猜测多少次以内算猜测成功，多少次以上算猜测失败</a:t>
            </a:r>
            <a:r>
              <a:rPr lang="zh-CN" altLang="zh-CN" dirty="0" smtClean="0"/>
              <a:t>？</a:t>
            </a:r>
            <a:endParaRPr lang="en-US" altLang="zh-CN" dirty="0" smtClean="0"/>
          </a:p>
          <a:p>
            <a:r>
              <a:rPr lang="en-US" altLang="zh-CN" dirty="0"/>
              <a:t> </a:t>
            </a:r>
            <a:r>
              <a:rPr lang="en-US" altLang="zh-CN" dirty="0" smtClean="0"/>
              <a:t>        </a:t>
            </a:r>
            <a:r>
              <a:rPr lang="zh-CN" altLang="zh-CN" dirty="0" smtClean="0"/>
              <a:t>根据</a:t>
            </a:r>
            <a:r>
              <a:rPr lang="zh-CN" altLang="zh-CN" dirty="0"/>
              <a:t>二分法的原理，假设答案的范围是</a:t>
            </a:r>
            <a:r>
              <a:rPr lang="en-US" altLang="zh-CN" i="1" dirty="0"/>
              <a:t>M</a:t>
            </a:r>
            <a:r>
              <a:rPr lang="zh-CN" altLang="zh-CN" dirty="0"/>
              <a:t>～</a:t>
            </a:r>
            <a:r>
              <a:rPr lang="en-US" altLang="zh-CN" i="1" dirty="0"/>
              <a:t>N</a:t>
            </a:r>
            <a:r>
              <a:rPr lang="zh-CN" altLang="zh-CN" dirty="0"/>
              <a:t>，那么最多猜测</a:t>
            </a:r>
            <a:r>
              <a:rPr lang="en-US" altLang="zh-CN" dirty="0"/>
              <a:t>log</a:t>
            </a:r>
            <a:r>
              <a:rPr lang="en-US" altLang="zh-CN" baseline="-25000" dirty="0"/>
              <a:t>2</a:t>
            </a:r>
            <a:r>
              <a:rPr lang="en-US" altLang="zh-CN" dirty="0"/>
              <a:t>(</a:t>
            </a:r>
            <a:r>
              <a:rPr lang="en-US" altLang="zh-CN" i="1" dirty="0"/>
              <a:t>M</a:t>
            </a:r>
            <a:r>
              <a:rPr lang="en-US" altLang="zh-CN" dirty="0"/>
              <a:t>+</a:t>
            </a:r>
            <a:r>
              <a:rPr lang="en-US" altLang="zh-CN" i="1" dirty="0"/>
              <a:t>N</a:t>
            </a:r>
            <a:r>
              <a:rPr lang="en-US" altLang="zh-CN" dirty="0"/>
              <a:t>)</a:t>
            </a:r>
            <a:r>
              <a:rPr lang="zh-CN" altLang="zh-CN" dirty="0"/>
              <a:t>次就能猜测出正确答案。在这个案例中，范围为</a:t>
            </a:r>
            <a:r>
              <a:rPr lang="en-US" altLang="zh-CN" dirty="0"/>
              <a:t>0</a:t>
            </a:r>
            <a:r>
              <a:rPr lang="zh-CN" altLang="zh-CN" dirty="0"/>
              <a:t>～</a:t>
            </a:r>
            <a:r>
              <a:rPr lang="en-US" altLang="zh-CN" dirty="0"/>
              <a:t>1024</a:t>
            </a:r>
            <a:r>
              <a:rPr lang="zh-CN" altLang="zh-CN" dirty="0"/>
              <a:t>，以</a:t>
            </a:r>
            <a:r>
              <a:rPr lang="en-US" altLang="zh-CN" dirty="0"/>
              <a:t>2</a:t>
            </a:r>
            <a:r>
              <a:rPr lang="zh-CN" altLang="zh-CN" dirty="0"/>
              <a:t>为底，</a:t>
            </a:r>
            <a:r>
              <a:rPr lang="en-US" altLang="zh-CN" dirty="0"/>
              <a:t>1024</a:t>
            </a:r>
            <a:r>
              <a:rPr lang="zh-CN" altLang="zh-CN" dirty="0"/>
              <a:t>的对数为</a:t>
            </a:r>
            <a:r>
              <a:rPr lang="en-US" altLang="zh-CN" dirty="0"/>
              <a:t>10</a:t>
            </a:r>
            <a:r>
              <a:rPr lang="zh-CN" altLang="zh-CN" dirty="0"/>
              <a:t>，所以最多猜测</a:t>
            </a:r>
            <a:r>
              <a:rPr lang="en-US" altLang="zh-CN" dirty="0"/>
              <a:t>10</a:t>
            </a:r>
            <a:r>
              <a:rPr lang="zh-CN" altLang="zh-CN" dirty="0"/>
              <a:t>次就能得到正确答案。</a:t>
            </a:r>
          </a:p>
          <a:p>
            <a:endParaRPr lang="zh-CN" altLang="en-US" dirty="0"/>
          </a:p>
        </p:txBody>
      </p:sp>
    </p:spTree>
    <p:extLst>
      <p:ext uri="{BB962C8B-B14F-4D97-AF65-F5344CB8AC3E}">
        <p14:creationId xmlns:p14="http://schemas.microsoft.com/office/powerpoint/2010/main" val="34056599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zh-CN" sz="2400" dirty="0">
                <a:solidFill>
                  <a:srgbClr val="0070C0"/>
                </a:solidFill>
              </a:rPr>
              <a:t>def try_to_guess(name, answer):</a:t>
            </a:r>
          </a:p>
          <a:p>
            <a:r>
              <a:rPr lang="en-US" altLang="zh-CN" sz="2400" dirty="0">
                <a:solidFill>
                  <a:srgbClr val="0070C0"/>
                </a:solidFill>
              </a:rPr>
              <a:t>   </a:t>
            </a:r>
            <a:r>
              <a:rPr lang="en-US" altLang="zh-CN" sz="2400" dirty="0" err="1">
                <a:solidFill>
                  <a:srgbClr val="0070C0"/>
                </a:solidFill>
              </a:rPr>
              <a:t>try_num</a:t>
            </a:r>
            <a:r>
              <a:rPr lang="en-US" altLang="zh-CN" sz="2400" dirty="0">
                <a:solidFill>
                  <a:srgbClr val="0070C0"/>
                </a:solidFill>
              </a:rPr>
              <a:t> = 0</a:t>
            </a:r>
            <a:endParaRPr lang="zh-CN" altLang="zh-CN" sz="2400" dirty="0">
              <a:solidFill>
                <a:srgbClr val="0070C0"/>
              </a:solidFill>
            </a:endParaRPr>
          </a:p>
          <a:p>
            <a:r>
              <a:rPr lang="en-US" altLang="zh-CN" sz="2400" dirty="0">
                <a:solidFill>
                  <a:srgbClr val="0070C0"/>
                </a:solidFill>
              </a:rPr>
              <a:t>   while </a:t>
            </a:r>
            <a:r>
              <a:rPr lang="en-US" altLang="zh-CN" sz="2400" dirty="0" err="1">
                <a:solidFill>
                  <a:srgbClr val="0070C0"/>
                </a:solidFill>
              </a:rPr>
              <a:t>try_num</a:t>
            </a:r>
            <a:r>
              <a:rPr lang="en-US" altLang="zh-CN" sz="2400" dirty="0">
                <a:solidFill>
                  <a:srgbClr val="0070C0"/>
                </a:solidFill>
              </a:rPr>
              <a:t> &lt; 10:</a:t>
            </a:r>
            <a:endParaRPr lang="zh-CN" altLang="zh-CN" sz="2400" dirty="0">
              <a:solidFill>
                <a:srgbClr val="0070C0"/>
              </a:solidFill>
            </a:endParaRPr>
          </a:p>
          <a:p>
            <a:r>
              <a:rPr lang="en-US" altLang="zh-CN" sz="2400" dirty="0">
                <a:solidFill>
                  <a:srgbClr val="0070C0"/>
                </a:solidFill>
              </a:rPr>
              <a:t>        </a:t>
            </a:r>
            <a:r>
              <a:rPr lang="zh-CN" altLang="zh-CN" sz="2400" dirty="0">
                <a:solidFill>
                  <a:srgbClr val="0070C0"/>
                </a:solidFill>
              </a:rPr>
              <a:t>guess_answer = int(input('请输入一个数字： '))</a:t>
            </a:r>
          </a:p>
          <a:p>
            <a:r>
              <a:rPr lang="zh-CN" altLang="zh-CN" sz="2400" dirty="0">
                <a:solidFill>
                  <a:srgbClr val="0070C0"/>
                </a:solidFill>
              </a:rPr>
              <a:t>        if guess_answer &lt; answer:</a:t>
            </a:r>
          </a:p>
          <a:p>
            <a:r>
              <a:rPr lang="zh-CN" altLang="zh-CN" sz="2400" dirty="0">
                <a:solidFill>
                  <a:srgbClr val="0070C0"/>
                </a:solidFill>
              </a:rPr>
              <a:t>            print('你输入的数字比正确答案小。')</a:t>
            </a:r>
          </a:p>
          <a:p>
            <a:r>
              <a:rPr lang="zh-CN" altLang="zh-CN" sz="2400" dirty="0">
                <a:solidFill>
                  <a:srgbClr val="0070C0"/>
                </a:solidFill>
              </a:rPr>
              <a:t>        elif guess_answer == answer:</a:t>
            </a:r>
          </a:p>
          <a:p>
            <a:r>
              <a:rPr lang="zh-CN" altLang="zh-CN" sz="2400" dirty="0">
                <a:solidFill>
                  <a:srgbClr val="0070C0"/>
                </a:solidFill>
              </a:rPr>
              <a:t>            print('回答正确！')</a:t>
            </a:r>
          </a:p>
          <a:p>
            <a:r>
              <a:rPr lang="zh-CN" altLang="zh-CN" sz="2400" dirty="0">
                <a:solidFill>
                  <a:srgbClr val="0070C0"/>
                </a:solidFill>
              </a:rPr>
              <a:t>            history[name].append('成功')</a:t>
            </a:r>
          </a:p>
          <a:p>
            <a:r>
              <a:rPr lang="zh-CN" altLang="zh-CN" sz="2400" dirty="0">
                <a:solidFill>
                  <a:srgbClr val="0070C0"/>
                </a:solidFill>
              </a:rPr>
              <a:t>      </a:t>
            </a:r>
            <a:endParaRPr lang="zh-CN" altLang="en-US" sz="2400" dirty="0">
              <a:solidFill>
                <a:srgbClr val="0070C0"/>
              </a:solidFill>
            </a:endParaRPr>
          </a:p>
        </p:txBody>
      </p:sp>
      <p:sp>
        <p:nvSpPr>
          <p:cNvPr id="5" name="Rectangle 2"/>
          <p:cNvSpPr>
            <a:spLocks noGrp="1" noChangeArrowheads="1"/>
          </p:cNvSpPr>
          <p:nvPr>
            <p:ph type="title"/>
          </p:nvPr>
        </p:nvSpPr>
        <p:spPr bwMode="auto">
          <a:xfrm>
            <a:off x="1131202" y="914516"/>
            <a:ext cx="49952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499995014">
                <a:solidFill>
                  <a:srgbClr val="7030A0"/>
                </a:solidFill>
                <a:latin typeface="黑体" panose="02010609060101010101" pitchFamily="49" charset="-122"/>
                <a:ea typeface="黑体" panose="02010609060101010101" pitchFamily="49" charset="-122"/>
                <a:cs typeface="+mn-cs"/>
              </a:rPr>
              <a:t>2.5.2  </a:t>
            </a:r>
            <a:r>
              <a:rPr lang="zh-CN" altLang="en-US" sz="4000" dirty="0" bmk="_Toc499995014">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499995013">
              <a:solidFill>
                <a:srgbClr val="7030A0"/>
              </a:solidFill>
              <a:latin typeface="黑体" panose="02010609060101010101" pitchFamily="49" charset="-122"/>
              <a:ea typeface="黑体" panose="02010609060101010101" pitchFamily="49" charset="-122"/>
              <a:cs typeface="+mn-cs"/>
            </a:endParaRPr>
          </a:p>
        </p:txBody>
      </p:sp>
      <p:pic>
        <p:nvPicPr>
          <p:cNvPr id="4" name="Picture 2" descr="C:\Program Files\Microsoft Office\MEDIA\CAGCAT10\j023531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8501" y="4270027"/>
            <a:ext cx="1784909" cy="182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340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      break</a:t>
            </a:r>
          </a:p>
          <a:p>
            <a:r>
              <a:rPr lang="zh-CN" altLang="zh-CN" dirty="0">
                <a:solidFill>
                  <a:srgbClr val="0070C0"/>
                </a:solidFill>
              </a:rPr>
              <a:t>        else:</a:t>
            </a:r>
          </a:p>
          <a:p>
            <a:r>
              <a:rPr lang="zh-CN" altLang="zh-CN" dirty="0">
                <a:solidFill>
                  <a:srgbClr val="0070C0"/>
                </a:solidFill>
              </a:rPr>
              <a:t>            print('你输入的数字比正确答案大。')</a:t>
            </a:r>
          </a:p>
          <a:p>
            <a:r>
              <a:rPr lang="zh-CN" altLang="zh-CN" dirty="0">
                <a:solidFill>
                  <a:srgbClr val="0070C0"/>
                </a:solidFill>
              </a:rPr>
              <a:t>        try_num += 1</a:t>
            </a:r>
          </a:p>
          <a:p>
            <a:r>
              <a:rPr lang="zh-CN" altLang="zh-CN" dirty="0">
                <a:solidFill>
                  <a:srgbClr val="0070C0"/>
                </a:solidFill>
              </a:rPr>
              <a:t>   else:</a:t>
            </a:r>
          </a:p>
          <a:p>
            <a:r>
              <a:rPr lang="zh-CN" altLang="zh-CN" dirty="0">
                <a:solidFill>
                  <a:srgbClr val="0070C0"/>
                </a:solidFill>
              </a:rPr>
              <a:t>        print('猜错次数太多，失败。')</a:t>
            </a:r>
          </a:p>
          <a:p>
            <a:r>
              <a:rPr lang="zh-CN" altLang="zh-CN" dirty="0">
                <a:solidFill>
                  <a:srgbClr val="0070C0"/>
                </a:solidFill>
              </a:rPr>
              <a:t>        history[name].append('失败')</a:t>
            </a:r>
          </a:p>
          <a:p>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15146271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499995015">
                <a:solidFill>
                  <a:srgbClr val="7030A0"/>
                </a:solidFill>
                <a:latin typeface="黑体" panose="02010609060101010101" pitchFamily="49" charset="-122"/>
                <a:ea typeface="黑体" panose="02010609060101010101" pitchFamily="49" charset="-122"/>
                <a:cs typeface="+mn-cs"/>
              </a:rPr>
              <a:t>2.5.3  </a:t>
            </a:r>
            <a:r>
              <a:rPr lang="zh-CN" altLang="en-US" sz="4000" dirty="0" bmk="_Toc499995015">
                <a:solidFill>
                  <a:srgbClr val="7030A0"/>
                </a:solidFill>
                <a:latin typeface="黑体" panose="02010609060101010101" pitchFamily="49" charset="-122"/>
                <a:ea typeface="黑体" panose="02010609060101010101" pitchFamily="49" charset="-122"/>
                <a:cs typeface="+mn-cs"/>
              </a:rPr>
              <a:t>调试与运行</a:t>
            </a:r>
            <a:endParaRPr lang="zh-CN" altLang="en-US" sz="4000" dirty="0" bmk="_Toc49999501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2150159"/>
            <a:ext cx="10058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运行以后的界面如图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输入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继续游戏，进入游戏界面，用户输入数字进行猜测，如图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35450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图2-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4951" y="2672468"/>
            <a:ext cx="4470771" cy="315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descr="图2-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2049" y="1867673"/>
            <a:ext cx="3165990" cy="395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74127" y="5793279"/>
            <a:ext cx="7683190" cy="369332"/>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2-43  </a:t>
            </a:r>
            <a:r>
              <a:rPr lang="zh-CN" altLang="zh-CN" b="1" kern="100" dirty="0">
                <a:latin typeface="Times New Roman" panose="02020603050405020304" pitchFamily="18" charset="0"/>
                <a:ea typeface="方正书宋简体"/>
                <a:cs typeface="Times New Roman" panose="02020603050405020304" pitchFamily="18" charset="0"/>
              </a:rPr>
              <a:t>猜数游戏的启动界面</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2-44  </a:t>
            </a:r>
            <a:r>
              <a:rPr lang="zh-CN" altLang="zh-CN" b="1" kern="100" dirty="0">
                <a:latin typeface="Times New Roman" panose="02020603050405020304" pitchFamily="18" charset="0"/>
                <a:ea typeface="方正书宋简体"/>
                <a:cs typeface="Times New Roman" panose="02020603050405020304" pitchFamily="18" charset="0"/>
              </a:rPr>
              <a:t>猜数游戏的进行画面</a:t>
            </a:r>
            <a:endParaRPr lang="zh-CN" altLang="en-US" b="1" dirty="0"/>
          </a:p>
        </p:txBody>
      </p:sp>
    </p:spTree>
    <p:extLst>
      <p:ext uri="{BB962C8B-B14F-4D97-AF65-F5344CB8AC3E}">
        <p14:creationId xmlns:p14="http://schemas.microsoft.com/office/powerpoint/2010/main" val="230717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97280" y="903365"/>
            <a:ext cx="69990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499994997">
                <a:solidFill>
                  <a:srgbClr val="7030A0"/>
                </a:solidFill>
                <a:latin typeface="黑体" panose="02010609060101010101" pitchFamily="49" charset="-122"/>
                <a:ea typeface="黑体" panose="02010609060101010101" pitchFamily="49" charset="-122"/>
                <a:cs typeface="+mn-cs"/>
              </a:rPr>
              <a:t>2.1.2  </a:t>
            </a:r>
            <a:r>
              <a:rPr lang="zh-CN" altLang="en-US" sz="4000" dirty="0" bmk="_Toc499994997">
                <a:solidFill>
                  <a:srgbClr val="7030A0"/>
                </a:solidFill>
                <a:latin typeface="黑体" panose="02010609060101010101" pitchFamily="49" charset="-122"/>
                <a:ea typeface="黑体" panose="02010609060101010101" pitchFamily="49" charset="-122"/>
                <a:cs typeface="+mn-cs"/>
              </a:rPr>
              <a:t>在</a:t>
            </a:r>
            <a:r>
              <a:rPr lang="en-US" altLang="zh-CN" sz="4000" dirty="0" bmk="_Toc499994997">
                <a:solidFill>
                  <a:srgbClr val="7030A0"/>
                </a:solidFill>
                <a:latin typeface="黑体" panose="02010609060101010101" pitchFamily="49" charset="-122"/>
                <a:ea typeface="黑体" panose="02010609060101010101" pitchFamily="49" charset="-122"/>
                <a:cs typeface="+mn-cs"/>
              </a:rPr>
              <a:t>Mac OS</a:t>
            </a:r>
            <a:r>
              <a:rPr lang="zh-CN" altLang="en-US" sz="4000" dirty="0" bmk="_Toc499994997">
                <a:solidFill>
                  <a:srgbClr val="7030A0"/>
                </a:solidFill>
                <a:latin typeface="黑体" panose="02010609060101010101" pitchFamily="49" charset="-122"/>
                <a:ea typeface="黑体" panose="02010609060101010101" pitchFamily="49" charset="-122"/>
                <a:cs typeface="+mn-cs"/>
              </a:rPr>
              <a:t>中安装</a:t>
            </a:r>
            <a:r>
              <a:rPr lang="en-US" altLang="zh-CN" sz="4000" dirty="0" bmk="_Toc499994997">
                <a:solidFill>
                  <a:srgbClr val="7030A0"/>
                </a:solidFill>
                <a:latin typeface="黑体" panose="02010609060101010101" pitchFamily="49" charset="-122"/>
                <a:ea typeface="黑体" panose="02010609060101010101" pitchFamily="49" charset="-122"/>
                <a:cs typeface="+mn-cs"/>
              </a:rPr>
              <a:t>Python</a:t>
            </a:r>
            <a:endParaRPr lang="en-US" altLang="zh-CN" sz="4000" dirty="0" bmk="_Toc499994996">
              <a:solidFill>
                <a:srgbClr val="7030A0"/>
              </a:solidFill>
              <a:latin typeface="黑体" panose="02010609060101010101" pitchFamily="49" charset="-122"/>
              <a:ea typeface="黑体" panose="02010609060101010101" pitchFamily="49" charset="-122"/>
              <a:cs typeface="+mn-cs"/>
            </a:endParaRPr>
          </a:p>
        </p:txBody>
      </p:sp>
      <p:sp>
        <p:nvSpPr>
          <p:cNvPr id="5" name="Rectangle 2"/>
          <p:cNvSpPr>
            <a:spLocks noGrp="1" noChangeArrowheads="1"/>
          </p:cNvSpPr>
          <p:nvPr>
            <p:ph idx="1"/>
          </p:nvPr>
        </p:nvSpPr>
        <p:spPr bwMode="auto">
          <a:xfrm>
            <a:off x="595478" y="1872255"/>
            <a:ext cx="11094720" cy="3970318"/>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系统自带</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。对于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，有两种不同的安装方法。</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如果有编程基础，或者会使用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Homebrew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Homebrew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，其安装命令为：</a:t>
            </a:r>
            <a:endParaRPr lang="en-US" altLang="zh-CN" dirty="0" smtClean="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brew install python3</a:t>
            </a:r>
            <a:endParaRPr kumimoji="0" lang="en-US" altLang="zh-CN" i="0" u="none" strike="noStrike" cap="none" normalizeH="0" baseline="0" dirty="0" smtClean="0">
              <a:ln>
                <a:noFill/>
              </a:ln>
              <a:solidFill>
                <a:srgbClr val="0070C0"/>
              </a:solidFill>
              <a:effectLst/>
              <a:latin typeface="Times New Roman" panose="02020603050405020304" pitchFamily="18" charset="0"/>
              <a:ea typeface="方正书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      由于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Homebrew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在我国部分地区会受到一些干扰，要解决这个问题需要一些技术基础，所以对于没有编程基础或者没有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Homebrew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的读者，可以访问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https://www.python.org/ftp/python/3.6.1/python-3.6.1-macosx10.6.pkg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，下载</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的安装包。</a:t>
            </a:r>
            <a:r>
              <a:rPr kumimoji="0" lang="zh-CN" altLang="en-US"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804068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1885" y="2073189"/>
            <a:ext cx="5214310" cy="4023360"/>
          </a:xfrm>
        </p:spPr>
        <p:txBody>
          <a:bodyPr/>
          <a:lstStyle/>
          <a:p>
            <a:r>
              <a:rPr lang="en-US" altLang="zh-CN" dirty="0" smtClean="0"/>
              <a:t>        </a:t>
            </a:r>
            <a:r>
              <a:rPr lang="zh-CN" altLang="zh-CN" dirty="0" smtClean="0"/>
              <a:t>猜测</a:t>
            </a:r>
            <a:r>
              <a:rPr lang="zh-CN" altLang="zh-CN" dirty="0"/>
              <a:t>完成以后，无论成功还是失败，都重新开始游戏。多次游戏以后，输入</a:t>
            </a:r>
            <a:r>
              <a:rPr lang="en-US" altLang="zh-CN" dirty="0"/>
              <a:t>1</a:t>
            </a:r>
            <a:r>
              <a:rPr lang="zh-CN" altLang="zh-CN" dirty="0"/>
              <a:t>可查看历史记录，如图</a:t>
            </a:r>
            <a:r>
              <a:rPr lang="en-US" altLang="zh-CN" dirty="0"/>
              <a:t>2-45</a:t>
            </a:r>
            <a:r>
              <a:rPr lang="zh-CN" altLang="zh-CN" dirty="0"/>
              <a:t>所示。</a:t>
            </a:r>
          </a:p>
          <a:p>
            <a:endParaRPr lang="zh-CN" altLang="en-US" dirty="0"/>
          </a:p>
        </p:txBody>
      </p:sp>
      <p:pic>
        <p:nvPicPr>
          <p:cNvPr id="32770" name="Picture 2" descr="图2-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4568" y="1845734"/>
            <a:ext cx="3028369" cy="377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364568" y="5872647"/>
            <a:ext cx="280076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2-45  </a:t>
            </a:r>
            <a:r>
              <a:rPr lang="zh-CN" altLang="zh-CN" b="1" kern="100" dirty="0">
                <a:latin typeface="Times New Roman" panose="02020603050405020304" pitchFamily="18" charset="0"/>
                <a:ea typeface="方正书宋简体"/>
                <a:cs typeface="Times New Roman" panose="02020603050405020304" pitchFamily="18" charset="0"/>
              </a:rPr>
              <a:t>查看游戏历史记录</a:t>
            </a:r>
            <a:endParaRPr lang="zh-CN" altLang="en-US" b="1" dirty="0"/>
          </a:p>
        </p:txBody>
      </p:sp>
    </p:spTree>
    <p:extLst>
      <p:ext uri="{BB962C8B-B14F-4D97-AF65-F5344CB8AC3E}">
        <p14:creationId xmlns:p14="http://schemas.microsoft.com/office/powerpoint/2010/main" val="1603048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2.6  </a:t>
            </a:r>
            <a:r>
              <a:rPr lang="zh-CN" altLang="zh-CN" sz="4000" dirty="0">
                <a:solidFill>
                  <a:srgbClr val="0070C0"/>
                </a:solidFill>
                <a:latin typeface="华文行楷" panose="02010800040101010101" pitchFamily="2" charset="-122"/>
                <a:ea typeface="华文行楷" panose="02010800040101010101" pitchFamily="2" charset="-122"/>
                <a:cs typeface="+mn-cs"/>
              </a:rPr>
              <a:t>本章小结</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524107" y="1845734"/>
            <a:ext cx="10995103" cy="4023360"/>
          </a:xfrm>
        </p:spPr>
        <p:txBody>
          <a:bodyPr/>
          <a:lstStyle/>
          <a:p>
            <a:r>
              <a:rPr lang="en-US" altLang="zh-CN" dirty="0" smtClean="0"/>
              <a:t>        </a:t>
            </a:r>
            <a:r>
              <a:rPr lang="zh-CN" altLang="zh-CN" dirty="0" smtClean="0"/>
              <a:t>本章</a:t>
            </a:r>
            <a:r>
              <a:rPr lang="zh-CN" altLang="zh-CN" dirty="0"/>
              <a:t>首先讲解了</a:t>
            </a:r>
            <a:r>
              <a:rPr lang="en-US" altLang="zh-CN" dirty="0"/>
              <a:t>Python</a:t>
            </a:r>
            <a:r>
              <a:rPr lang="zh-CN" altLang="zh-CN" dirty="0"/>
              <a:t>在</a:t>
            </a:r>
            <a:r>
              <a:rPr lang="en-US" altLang="zh-CN" dirty="0"/>
              <a:t>Windows</a:t>
            </a:r>
            <a:r>
              <a:rPr lang="zh-CN" altLang="zh-CN" dirty="0"/>
              <a:t>、</a:t>
            </a:r>
            <a:r>
              <a:rPr lang="en-US" altLang="zh-CN" dirty="0"/>
              <a:t>Mac OS</a:t>
            </a:r>
            <a:r>
              <a:rPr lang="zh-CN" altLang="zh-CN" dirty="0"/>
              <a:t>和</a:t>
            </a:r>
            <a:r>
              <a:rPr lang="en-US" altLang="zh-CN" dirty="0"/>
              <a:t>Linux</a:t>
            </a:r>
            <a:r>
              <a:rPr lang="zh-CN" altLang="zh-CN" dirty="0"/>
              <a:t>中的安装，以及</a:t>
            </a:r>
            <a:r>
              <a:rPr lang="en-US" altLang="zh-CN" dirty="0"/>
              <a:t>Python</a:t>
            </a:r>
            <a:r>
              <a:rPr lang="zh-CN" altLang="zh-CN" dirty="0"/>
              <a:t>集成开发环境</a:t>
            </a:r>
            <a:r>
              <a:rPr lang="en-US" altLang="zh-CN" dirty="0" err="1"/>
              <a:t>PyCharm</a:t>
            </a:r>
            <a:r>
              <a:rPr lang="zh-CN" altLang="zh-CN" dirty="0"/>
              <a:t>的安装和使用。然后讲到了</a:t>
            </a:r>
            <a:r>
              <a:rPr lang="en-US" altLang="zh-CN" dirty="0"/>
              <a:t>Python</a:t>
            </a:r>
            <a:r>
              <a:rPr lang="zh-CN" altLang="zh-CN" dirty="0"/>
              <a:t>的基础知识，包括</a:t>
            </a:r>
            <a:r>
              <a:rPr lang="en-US" altLang="zh-CN" dirty="0"/>
              <a:t>Python</a:t>
            </a:r>
            <a:r>
              <a:rPr lang="zh-CN" altLang="zh-CN" dirty="0"/>
              <a:t>的基本数据结构和基本控制结构。最后讲到了函数和面向对象编程。这些基本概念是学习爬虫的基石，只有牢牢掌握了</a:t>
            </a:r>
            <a:r>
              <a:rPr lang="en-US" altLang="zh-CN" dirty="0"/>
              <a:t>Python</a:t>
            </a:r>
            <a:r>
              <a:rPr lang="zh-CN" altLang="zh-CN" dirty="0"/>
              <a:t>的基本知识，才能更有效率地开发爬虫。</a:t>
            </a:r>
          </a:p>
          <a:p>
            <a:endParaRPr lang="zh-CN" altLang="en-US" dirty="0"/>
          </a:p>
        </p:txBody>
      </p:sp>
    </p:spTree>
    <p:extLst>
      <p:ext uri="{BB962C8B-B14F-4D97-AF65-F5344CB8AC3E}">
        <p14:creationId xmlns:p14="http://schemas.microsoft.com/office/powerpoint/2010/main" val="25565169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2.7  </a:t>
            </a:r>
            <a:r>
              <a:rPr lang="zh-CN" altLang="zh-CN" sz="4000" dirty="0">
                <a:solidFill>
                  <a:srgbClr val="0070C0"/>
                </a:solidFill>
                <a:latin typeface="华文行楷" panose="02010800040101010101" pitchFamily="2" charset="-122"/>
                <a:ea typeface="华文行楷" panose="02010800040101010101" pitchFamily="2" charset="-122"/>
                <a:cs typeface="+mn-cs"/>
              </a:rPr>
              <a:t>动手实践</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请</a:t>
            </a:r>
            <a:r>
              <a:rPr lang="zh-CN" altLang="zh-CN" dirty="0"/>
              <a:t>修改阶段案例中的程序，实现自定义答案的范围。</a:t>
            </a:r>
          </a:p>
          <a:p>
            <a:pPr>
              <a:buFont typeface="Wingdings" panose="05000000000000000000" pitchFamily="2" charset="2"/>
              <a:buChar char="u"/>
            </a:pPr>
            <a:r>
              <a:rPr lang="zh-CN" altLang="en-US" dirty="0" smtClean="0">
                <a:solidFill>
                  <a:srgbClr val="C00000"/>
                </a:solidFill>
              </a:rPr>
              <a:t>提示</a:t>
            </a:r>
            <a:endParaRPr lang="en-US" altLang="zh-CN" dirty="0" smtClean="0">
              <a:solidFill>
                <a:srgbClr val="C00000"/>
              </a:solidFill>
            </a:endParaRPr>
          </a:p>
          <a:p>
            <a:r>
              <a:rPr lang="en-US" altLang="zh-CN" dirty="0" smtClean="0"/>
              <a:t>          </a:t>
            </a:r>
            <a:r>
              <a:rPr lang="zh-CN" altLang="zh-CN" dirty="0" smtClean="0"/>
              <a:t>在</a:t>
            </a:r>
            <a:r>
              <a:rPr lang="en-US" altLang="zh-CN" dirty="0"/>
              <a:t>Python 3</a:t>
            </a:r>
            <a:r>
              <a:rPr lang="zh-CN" altLang="zh-CN" dirty="0"/>
              <a:t>中计算以</a:t>
            </a:r>
            <a:r>
              <a:rPr lang="en-US" altLang="zh-CN" dirty="0"/>
              <a:t>2</a:t>
            </a:r>
            <a:r>
              <a:rPr lang="zh-CN" altLang="zh-CN" dirty="0"/>
              <a:t>为底的某个数的对数，使用如下两行代码：</a:t>
            </a:r>
          </a:p>
          <a:p>
            <a:r>
              <a:rPr lang="en-US" altLang="zh-CN" dirty="0">
                <a:solidFill>
                  <a:srgbClr val="0070C0"/>
                </a:solidFill>
              </a:rPr>
              <a:t>import math</a:t>
            </a:r>
            <a:endParaRPr lang="zh-CN" altLang="zh-CN" dirty="0">
              <a:solidFill>
                <a:srgbClr val="0070C0"/>
              </a:solidFill>
            </a:endParaRPr>
          </a:p>
          <a:p>
            <a:r>
              <a:rPr lang="en-US" altLang="zh-CN" dirty="0" err="1">
                <a:solidFill>
                  <a:srgbClr val="0070C0"/>
                </a:solidFill>
              </a:rPr>
              <a:t>max_try_num</a:t>
            </a:r>
            <a:r>
              <a:rPr lang="en-US" altLang="zh-CN" dirty="0">
                <a:solidFill>
                  <a:srgbClr val="0070C0"/>
                </a:solidFill>
              </a:rPr>
              <a:t> = math.log2(1024)</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4240359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97280" y="658038"/>
            <a:ext cx="67473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499994998">
                <a:solidFill>
                  <a:srgbClr val="7030A0"/>
                </a:solidFill>
                <a:latin typeface="黑体" panose="02010609060101010101" pitchFamily="49" charset="-122"/>
                <a:ea typeface="黑体" panose="02010609060101010101" pitchFamily="49" charset="-122"/>
                <a:cs typeface="+mn-cs"/>
              </a:rPr>
              <a:t>2.1.3  </a:t>
            </a:r>
            <a:r>
              <a:rPr lang="zh-CN" altLang="en-US" sz="4000" dirty="0" bmk="_Toc499994998">
                <a:solidFill>
                  <a:srgbClr val="7030A0"/>
                </a:solidFill>
                <a:latin typeface="黑体" panose="02010609060101010101" pitchFamily="49" charset="-122"/>
                <a:ea typeface="黑体" panose="02010609060101010101" pitchFamily="49" charset="-122"/>
                <a:cs typeface="+mn-cs"/>
              </a:rPr>
              <a:t>在</a:t>
            </a:r>
            <a:r>
              <a:rPr lang="en-US" altLang="zh-CN" sz="4000" dirty="0" bmk="_Toc499994998">
                <a:solidFill>
                  <a:srgbClr val="7030A0"/>
                </a:solidFill>
                <a:latin typeface="黑体" panose="02010609060101010101" pitchFamily="49" charset="-122"/>
                <a:ea typeface="黑体" panose="02010609060101010101" pitchFamily="49" charset="-122"/>
                <a:cs typeface="+mn-cs"/>
              </a:rPr>
              <a:t>Linux</a:t>
            </a:r>
            <a:r>
              <a:rPr lang="zh-CN" altLang="en-US" sz="4000" dirty="0" bmk="_Toc499994998">
                <a:solidFill>
                  <a:srgbClr val="7030A0"/>
                </a:solidFill>
                <a:latin typeface="黑体" panose="02010609060101010101" pitchFamily="49" charset="-122"/>
                <a:ea typeface="黑体" panose="02010609060101010101" pitchFamily="49" charset="-122"/>
                <a:cs typeface="+mn-cs"/>
              </a:rPr>
              <a:t>中安装</a:t>
            </a:r>
            <a:r>
              <a:rPr lang="en-US" altLang="zh-CN" sz="4000" dirty="0" bmk="_Toc499994998">
                <a:solidFill>
                  <a:srgbClr val="7030A0"/>
                </a:solidFill>
                <a:latin typeface="黑体" panose="02010609060101010101" pitchFamily="49" charset="-122"/>
                <a:ea typeface="黑体" panose="02010609060101010101" pitchFamily="49" charset="-122"/>
                <a:cs typeface="+mn-cs"/>
              </a:rPr>
              <a:t>Python</a:t>
            </a:r>
            <a:endParaRPr lang="en-US" altLang="zh-CN" sz="4000" dirty="0" bmk="_Toc499994997">
              <a:solidFill>
                <a:srgbClr val="7030A0"/>
              </a:solidFill>
              <a:latin typeface="黑体" panose="02010609060101010101" pitchFamily="49" charset="-122"/>
              <a:ea typeface="黑体" panose="02010609060101010101" pitchFamily="49" charset="-122"/>
              <a:cs typeface="+mn-cs"/>
            </a:endParaRPr>
          </a:p>
        </p:txBody>
      </p:sp>
      <p:sp>
        <p:nvSpPr>
          <p:cNvPr id="5" name="Rectangle 2"/>
          <p:cNvSpPr>
            <a:spLocks noGrp="1" noChangeArrowheads="1"/>
          </p:cNvSpPr>
          <p:nvPr>
            <p:ph idx="1"/>
          </p:nvPr>
        </p:nvSpPr>
        <p:spPr bwMode="auto">
          <a:xfrm>
            <a:off x="535259" y="1872255"/>
            <a:ext cx="11374244" cy="3970318"/>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Ubuntu 16.04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或者更高版本的系统自带了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3.5.1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或者更高版本的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。这个版本的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可以正常运行本书所有的代码，因此使用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Ubuntu 16.04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或者以上系统的读者可以跳过这一节。</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如果使用较低版本的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Ubuntu</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，系统自带</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。某些系统</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可能自带</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3.4.x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。这里的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是一个数字，随系统安装时间的不同而不同。读者可以在终端里输入以下代码查看系统自带的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的版本：</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python3 --version</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如果返回类似于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3.4.3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的结果，就表示系统确实自带</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3.4.x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。这种情况下，就需要单独安装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6539471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bwMode="auto">
          <a:xfrm>
            <a:off x="1097280" y="1441368"/>
            <a:ext cx="10276964" cy="483209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如果</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Ubuntu</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版本为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16.04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，直接在终端中输入以下几条命令来安装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即可：</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sudo</a:t>
            </a:r>
            <a:r>
              <a:rPr kumimoji="0" lang="en-US" altLang="zh-CN" i="0" u="none" strike="noStrike" cap="none" normalizeH="0" baseline="0" dirty="0" smtClean="0">
                <a:ln>
                  <a:noFill/>
                </a:ln>
                <a:solidFill>
                  <a:srgbClr val="0070C0"/>
                </a:solidFill>
                <a:effectLst/>
                <a:cs typeface="方正兰亭刊宋简体" charset="-122"/>
              </a:rPr>
              <a:t> add-apt-repository </a:t>
            </a:r>
            <a:r>
              <a:rPr kumimoji="0" lang="en-US" altLang="zh-CN" i="0" u="none" strike="noStrike" cap="none" normalizeH="0" baseline="0" dirty="0" err="1" smtClean="0">
                <a:ln>
                  <a:noFill/>
                </a:ln>
                <a:solidFill>
                  <a:srgbClr val="0070C0"/>
                </a:solidFill>
                <a:effectLst/>
                <a:cs typeface="方正兰亭刊宋简体" charset="-122"/>
              </a:rPr>
              <a:t>ppa:fkrull</a:t>
            </a:r>
            <a:r>
              <a:rPr kumimoji="0" lang="en-US" altLang="zh-CN" i="0" u="none" strike="noStrike" cap="none" normalizeH="0" baseline="0" dirty="0" smtClean="0">
                <a:ln>
                  <a:noFill/>
                </a:ln>
                <a:solidFill>
                  <a:srgbClr val="0070C0"/>
                </a:solidFill>
                <a:effectLst/>
                <a:cs typeface="方正兰亭刊宋简体" charset="-122"/>
              </a:rPr>
              <a:t>/</a:t>
            </a:r>
            <a:r>
              <a:rPr kumimoji="0" lang="en-US" altLang="zh-CN" i="0" u="none" strike="noStrike" cap="none" normalizeH="0" baseline="0" dirty="0" err="1" smtClean="0">
                <a:ln>
                  <a:noFill/>
                </a:ln>
                <a:solidFill>
                  <a:srgbClr val="0070C0"/>
                </a:solidFill>
                <a:effectLst/>
                <a:cs typeface="方正兰亭刊宋简体" charset="-122"/>
              </a:rPr>
              <a:t>deadsnakes</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sudo</a:t>
            </a:r>
            <a:r>
              <a:rPr kumimoji="0" lang="en-US" altLang="zh-CN" i="0" u="none" strike="noStrike" cap="none" normalizeH="0" baseline="0" dirty="0" smtClean="0">
                <a:ln>
                  <a:noFill/>
                </a:ln>
                <a:solidFill>
                  <a:srgbClr val="0070C0"/>
                </a:solidFill>
                <a:effectLst/>
                <a:cs typeface="方正兰亭刊宋简体" charset="-122"/>
              </a:rPr>
              <a:t> apt-get update</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sudo</a:t>
            </a:r>
            <a:r>
              <a:rPr kumimoji="0" lang="en-US" altLang="zh-CN" i="0" u="none" strike="noStrike" cap="none" normalizeH="0" baseline="0" dirty="0" smtClean="0">
                <a:ln>
                  <a:noFill/>
                </a:ln>
                <a:solidFill>
                  <a:srgbClr val="0070C0"/>
                </a:solidFill>
                <a:effectLst/>
                <a:cs typeface="方正兰亭刊宋简体" charset="-122"/>
              </a:rPr>
              <a:t> apt-get install python3.6 python3-dev python3-pip libxml2-dev libxslt1-dev zlib1g-dev </a:t>
            </a:r>
            <a:r>
              <a:rPr kumimoji="0" lang="en-US" altLang="zh-CN" i="0" u="none" strike="noStrike" cap="none" normalizeH="0" baseline="0" dirty="0" err="1" smtClean="0">
                <a:ln>
                  <a:noFill/>
                </a:ln>
                <a:solidFill>
                  <a:srgbClr val="0070C0"/>
                </a:solidFill>
                <a:effectLst/>
                <a:cs typeface="方正兰亭刊宋简体" charset="-122"/>
              </a:rPr>
              <a:t>libffi-dev</a:t>
            </a:r>
            <a:r>
              <a:rPr kumimoji="0" lang="en-US" altLang="zh-CN" i="0" u="none" strike="noStrike" cap="none" normalizeH="0" baseline="0" dirty="0" smtClean="0">
                <a:ln>
                  <a:noFill/>
                </a:ln>
                <a:solidFill>
                  <a:srgbClr val="0070C0"/>
                </a:solidFill>
                <a:effectLst/>
                <a:cs typeface="方正兰亭刊宋简体" charset="-122"/>
              </a:rPr>
              <a:t> </a:t>
            </a:r>
            <a:r>
              <a:rPr kumimoji="0" lang="en-US" altLang="zh-CN" i="0" u="none" strike="noStrike" cap="none" normalizeH="0" baseline="0" dirty="0" err="1" smtClean="0">
                <a:ln>
                  <a:noFill/>
                </a:ln>
                <a:solidFill>
                  <a:srgbClr val="0070C0"/>
                </a:solidFill>
                <a:effectLst/>
                <a:cs typeface="方正兰亭刊宋简体" charset="-122"/>
              </a:rPr>
              <a:t>libssl-dev</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如果系统为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16.10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17.04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，那么安装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非常简单，不需要添加软件源，直接使用“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apt-get”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安装即可：</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sudo</a:t>
            </a:r>
            <a:r>
              <a:rPr kumimoji="0" lang="en-US" altLang="zh-CN" i="0" u="none" strike="noStrike" cap="none" normalizeH="0" baseline="0" dirty="0" smtClean="0">
                <a:ln>
                  <a:noFill/>
                </a:ln>
                <a:solidFill>
                  <a:srgbClr val="0070C0"/>
                </a:solidFill>
                <a:effectLst/>
                <a:cs typeface="方正兰亭刊宋简体" charset="-122"/>
              </a:rPr>
              <a:t> apt-get update</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charset="-122"/>
              </a:rPr>
              <a:t>sudo</a:t>
            </a:r>
            <a:r>
              <a:rPr kumimoji="0" lang="en-US" altLang="zh-CN" i="0" u="none" strike="noStrike" cap="none" normalizeH="0" baseline="0" dirty="0" smtClean="0">
                <a:ln>
                  <a:noFill/>
                </a:ln>
                <a:solidFill>
                  <a:srgbClr val="0070C0"/>
                </a:solidFill>
                <a:effectLst/>
                <a:cs typeface="方正兰亭刊宋简体" charset="-122"/>
              </a:rPr>
              <a:t> apt-get install python3.6 python3-dev python3-pip libxml2-dev libxslt1-dev zlib1g-dev </a:t>
            </a:r>
            <a:r>
              <a:rPr kumimoji="0" lang="en-US" altLang="zh-CN" i="0" u="none" strike="noStrike" cap="none" normalizeH="0" baseline="0" dirty="0" err="1" smtClean="0">
                <a:ln>
                  <a:noFill/>
                </a:ln>
                <a:solidFill>
                  <a:srgbClr val="0070C0"/>
                </a:solidFill>
                <a:effectLst/>
                <a:cs typeface="方正兰亭刊宋简体" charset="-122"/>
              </a:rPr>
              <a:t>libffi-dev</a:t>
            </a:r>
            <a:r>
              <a:rPr kumimoji="0" lang="en-US" altLang="zh-CN" i="0" u="none" strike="noStrike" cap="none" normalizeH="0" baseline="0" dirty="0" smtClean="0">
                <a:ln>
                  <a:noFill/>
                </a:ln>
                <a:solidFill>
                  <a:srgbClr val="0070C0"/>
                </a:solidFill>
                <a:effectLst/>
                <a:cs typeface="方正兰亭刊宋简体" charset="-122"/>
              </a:rPr>
              <a:t> </a:t>
            </a:r>
            <a:r>
              <a:rPr kumimoji="0" lang="en-US" altLang="zh-CN" i="0" u="none" strike="noStrike" cap="none" normalizeH="0" baseline="0" dirty="0" err="1" smtClean="0">
                <a:ln>
                  <a:noFill/>
                </a:ln>
                <a:solidFill>
                  <a:srgbClr val="0070C0"/>
                </a:solidFill>
                <a:effectLst/>
                <a:cs typeface="方正兰亭刊宋简体" charset="-122"/>
              </a:rPr>
              <a:t>libssl-dev</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149724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2.2  Python</a:t>
            </a:r>
            <a:r>
              <a:rPr lang="zh-CN" altLang="zh-CN" sz="4000" dirty="0">
                <a:solidFill>
                  <a:srgbClr val="0070C0"/>
                </a:solidFill>
                <a:latin typeface="华文行楷" panose="02010800040101010101" pitchFamily="2" charset="-122"/>
                <a:ea typeface="华文行楷" panose="02010800040101010101" pitchFamily="2" charset="-122"/>
                <a:cs typeface="+mn-cs"/>
              </a:rPr>
              <a:t>开发环境</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8" name="Rectangle 3"/>
          <p:cNvSpPr>
            <a:spLocks noGrp="1" noChangeArrowheads="1"/>
          </p:cNvSpPr>
          <p:nvPr>
            <p:ph idx="1"/>
          </p:nvPr>
        </p:nvSpPr>
        <p:spPr bwMode="auto">
          <a:xfrm>
            <a:off x="512958" y="2210808"/>
            <a:ext cx="1138539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499995000">
                <a:solidFill>
                  <a:srgbClr val="7030A0"/>
                </a:solidFill>
                <a:latin typeface="黑体" panose="02010609060101010101" pitchFamily="49" charset="-122"/>
                <a:ea typeface="黑体" panose="02010609060101010101" pitchFamily="49" charset="-122"/>
              </a:rPr>
              <a:t>2.2.1  </a:t>
            </a:r>
            <a:r>
              <a:rPr lang="en-US" altLang="zh-CN" sz="4000" spc="-50" dirty="0" err="1" bmk="_Toc499995000">
                <a:solidFill>
                  <a:srgbClr val="7030A0"/>
                </a:solidFill>
                <a:latin typeface="黑体" panose="02010609060101010101" pitchFamily="49" charset="-122"/>
                <a:ea typeface="黑体" panose="02010609060101010101" pitchFamily="49" charset="-122"/>
              </a:rPr>
              <a:t>PyCharm</a:t>
            </a:r>
            <a:r>
              <a:rPr lang="zh-CN" altLang="en-US" sz="4000" spc="-50" dirty="0" bmk="_Toc499995000">
                <a:solidFill>
                  <a:srgbClr val="7030A0"/>
                </a:solidFill>
                <a:latin typeface="黑体" panose="02010609060101010101" pitchFamily="49" charset="-122"/>
                <a:ea typeface="黑体" panose="02010609060101010101" pitchFamily="49" charset="-122"/>
              </a:rPr>
              <a:t>介绍与安装</a:t>
            </a:r>
            <a:endParaRPr lang="zh-CN" altLang="en-US" sz="4000" spc="-50" dirty="0" bmk="_Toc499994997">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本书使用的集成开发环境为</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JetBrains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公司的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PyCharm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PyCharm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Windows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Linux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中均有安装文件。</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网站提供了社区版（</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Community Edition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）和专业版（</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Professional Edition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），其中，社区版对个人用户是免费的，而且提供的功能可以满足本书的所有开发需求。</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在网站上根据自己的操作系统选择合适的版本，如图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14536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9768" y="1912497"/>
            <a:ext cx="5793871" cy="379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95366" y="5864870"/>
            <a:ext cx="3661580"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2-6  </a:t>
            </a:r>
            <a:r>
              <a:rPr lang="zh-CN" altLang="zh-CN" b="1" kern="100" dirty="0">
                <a:latin typeface="宋体" panose="02010600030101010101" pitchFamily="2" charset="-122"/>
                <a:ea typeface="方正书宋简体"/>
                <a:cs typeface="宋体" panose="02010600030101010101" pitchFamily="2" charset="-122"/>
              </a:rPr>
              <a:t>根据系统选择</a:t>
            </a:r>
            <a:r>
              <a:rPr lang="en-US" altLang="zh-CN" b="1" kern="100" dirty="0" err="1">
                <a:latin typeface="Times New Roman" panose="02020603050405020304" pitchFamily="18" charset="0"/>
                <a:ea typeface="方正书宋简体"/>
              </a:rPr>
              <a:t>PyCharm</a:t>
            </a:r>
            <a:r>
              <a:rPr lang="zh-CN" altLang="zh-CN" b="1" kern="100" dirty="0">
                <a:latin typeface="Times New Roman" panose="02020603050405020304" pitchFamily="18" charset="0"/>
                <a:ea typeface="方正书宋简体"/>
                <a:cs typeface="Times New Roman" panose="02020603050405020304" pitchFamily="18" charset="0"/>
              </a:rPr>
              <a:t>版本</a:t>
            </a:r>
            <a:endParaRPr lang="zh-CN" altLang="en-US" b="1" dirty="0"/>
          </a:p>
        </p:txBody>
      </p:sp>
    </p:spTree>
    <p:extLst>
      <p:ext uri="{BB962C8B-B14F-4D97-AF65-F5344CB8AC3E}">
        <p14:creationId xmlns:p14="http://schemas.microsoft.com/office/powerpoint/2010/main" val="3872447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PyCharm</a:t>
            </a:r>
            <a:r>
              <a:rPr lang="zh-CN" altLang="zh-CN" dirty="0"/>
              <a:t>的安装非常简单，本书以安装</a:t>
            </a:r>
            <a:r>
              <a:rPr lang="en-US" altLang="zh-CN" dirty="0"/>
              <a:t>Windows</a:t>
            </a:r>
            <a:r>
              <a:rPr lang="zh-CN" altLang="zh-CN" dirty="0"/>
              <a:t>版本为例来进行说明。</a:t>
            </a:r>
          </a:p>
          <a:p>
            <a:r>
              <a:rPr lang="en-US" altLang="zh-CN" dirty="0" smtClean="0"/>
              <a:t>        </a:t>
            </a:r>
            <a:r>
              <a:rPr lang="zh-CN" altLang="zh-CN" dirty="0" smtClean="0"/>
              <a:t>首先</a:t>
            </a:r>
            <a:r>
              <a:rPr lang="zh-CN" altLang="zh-CN" dirty="0"/>
              <a:t>从网站上下载</a:t>
            </a:r>
            <a:r>
              <a:rPr lang="en-US" altLang="zh-CN" dirty="0" err="1"/>
              <a:t>PyCharm</a:t>
            </a:r>
            <a:r>
              <a:rPr lang="zh-CN" altLang="zh-CN" dirty="0"/>
              <a:t>的安装文件，然后双击安装，在出现图</a:t>
            </a:r>
            <a:r>
              <a:rPr lang="en-US" altLang="zh-CN" dirty="0"/>
              <a:t>2-7</a:t>
            </a:r>
            <a:r>
              <a:rPr lang="zh-CN" altLang="zh-CN" dirty="0"/>
              <a:t>所示界面时，勾选“</a:t>
            </a:r>
            <a:r>
              <a:rPr lang="en-US" altLang="zh-CN" dirty="0"/>
              <a:t>64-bit launcher</a:t>
            </a:r>
            <a:r>
              <a:rPr lang="zh-CN" altLang="zh-CN" dirty="0"/>
              <a:t>”复选框。除此之外，其余界面全部单击“</a:t>
            </a:r>
            <a:r>
              <a:rPr lang="en-US" altLang="zh-CN" dirty="0"/>
              <a:t>Next</a:t>
            </a:r>
            <a:r>
              <a:rPr lang="zh-CN" altLang="zh-CN" dirty="0"/>
              <a:t>”按钮，最后单击“</a:t>
            </a:r>
            <a:r>
              <a:rPr lang="en-US" altLang="zh-CN" dirty="0"/>
              <a:t>Install</a:t>
            </a:r>
            <a:r>
              <a:rPr lang="zh-CN" altLang="zh-CN" dirty="0"/>
              <a:t>”按钮进行安装。</a:t>
            </a:r>
          </a:p>
          <a:p>
            <a:r>
              <a:rPr lang="en-US" altLang="zh-CN" dirty="0" smtClean="0"/>
              <a:t>         </a:t>
            </a:r>
            <a:r>
              <a:rPr lang="zh-CN" altLang="zh-CN" dirty="0" smtClean="0"/>
              <a:t>安装</a:t>
            </a:r>
            <a:r>
              <a:rPr lang="zh-CN" altLang="zh-CN" dirty="0"/>
              <a:t>完成，第一次运行，可以看到图</a:t>
            </a:r>
            <a:r>
              <a:rPr lang="en-US" altLang="zh-CN" dirty="0"/>
              <a:t>2-8</a:t>
            </a:r>
            <a:r>
              <a:rPr lang="zh-CN" altLang="zh-CN" dirty="0"/>
              <a:t>所示的对话框。该对话框询问是否导入已有设置。</a:t>
            </a:r>
          </a:p>
          <a:p>
            <a:pPr marL="0" indent="0">
              <a:buNone/>
            </a:pPr>
            <a:endParaRPr lang="zh-CN" altLang="en-US" dirty="0"/>
          </a:p>
        </p:txBody>
      </p:sp>
    </p:spTree>
    <p:extLst>
      <p:ext uri="{BB962C8B-B14F-4D97-AF65-F5344CB8AC3E}">
        <p14:creationId xmlns:p14="http://schemas.microsoft.com/office/powerpoint/2010/main" val="4214518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770" y="2101575"/>
            <a:ext cx="4552892" cy="35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Imag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08" y="3718464"/>
            <a:ext cx="5471441" cy="192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60810" y="5715221"/>
            <a:ext cx="9958039" cy="369332"/>
          </a:xfrm>
          <a:prstGeom prst="rect">
            <a:avLst/>
          </a:prstGeom>
        </p:spPr>
        <p:txBody>
          <a:bodyPr wrap="squar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2-7  </a:t>
            </a:r>
            <a:r>
              <a:rPr lang="zh-CN" altLang="zh-CN" b="1" kern="100" dirty="0">
                <a:latin typeface="宋体" panose="02010600030101010101" pitchFamily="2" charset="-122"/>
                <a:ea typeface="方正书宋简体"/>
                <a:cs typeface="宋体" panose="02010600030101010101" pitchFamily="2" charset="-122"/>
              </a:rPr>
              <a:t>勾选</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64-bit launcher</a:t>
            </a:r>
            <a:r>
              <a:rPr lang="zh-CN" altLang="zh-CN" b="1" kern="100" dirty="0">
                <a:latin typeface="Times New Roman" panose="02020603050405020304" pitchFamily="18" charset="0"/>
                <a:ea typeface="方正书宋简体"/>
                <a:cs typeface="Times New Roman" panose="02020603050405020304" pitchFamily="18" charset="0"/>
              </a:rPr>
              <a:t>”复选框</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2-8  </a:t>
            </a:r>
            <a:r>
              <a:rPr lang="zh-CN" altLang="zh-CN" b="1" kern="100" dirty="0">
                <a:latin typeface="Times New Roman" panose="02020603050405020304" pitchFamily="18" charset="0"/>
                <a:ea typeface="方正书宋简体"/>
                <a:cs typeface="Times New Roman" panose="02020603050405020304" pitchFamily="18" charset="0"/>
              </a:rPr>
              <a:t>第一次运行</a:t>
            </a:r>
            <a:r>
              <a:rPr lang="en-US" altLang="zh-CN" b="1" kern="100" dirty="0" err="1">
                <a:latin typeface="Times New Roman" panose="02020603050405020304" pitchFamily="18" charset="0"/>
                <a:ea typeface="方正书宋简体"/>
              </a:rPr>
              <a:t>PyCharm</a:t>
            </a:r>
            <a:r>
              <a:rPr lang="zh-CN" altLang="zh-CN" b="1" kern="100" dirty="0">
                <a:latin typeface="Times New Roman" panose="02020603050405020304" pitchFamily="18" charset="0"/>
                <a:ea typeface="方正书宋简体"/>
                <a:cs typeface="Times New Roman" panose="02020603050405020304" pitchFamily="18" charset="0"/>
              </a:rPr>
              <a:t>会询问是否导入已有设置</a:t>
            </a:r>
            <a:endParaRPr lang="zh-CN" altLang="en-US" b="1" dirty="0"/>
          </a:p>
        </p:txBody>
      </p:sp>
    </p:spTree>
    <p:extLst>
      <p:ext uri="{BB962C8B-B14F-4D97-AF65-F5344CB8AC3E}">
        <p14:creationId xmlns:p14="http://schemas.microsoft.com/office/powerpoint/2010/main" val="3769699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2</a:t>
            </a:r>
            <a:r>
              <a:rPr lang="zh-CN" altLang="en-US" dirty="0" smtClean="0"/>
              <a:t>章 </a:t>
            </a:r>
            <a:r>
              <a:rPr lang="en-US" altLang="zh-CN" dirty="0"/>
              <a:t>Python</a:t>
            </a:r>
            <a:r>
              <a:rPr lang="zh-CN" altLang="zh-CN" dirty="0"/>
              <a:t>基础</a:t>
            </a:r>
            <a:endParaRPr lang="zh-CN" altLang="en-US" dirty="0"/>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Python</a:t>
            </a:r>
            <a:r>
              <a:rPr lang="zh-CN" altLang="zh-CN" dirty="0"/>
              <a:t>（中文发音为派森，原意为蟒蛇，因此其图标为两只蟒蛇）是一门高级程序开发语言</a:t>
            </a:r>
            <a:r>
              <a:rPr lang="zh-CN" altLang="zh-CN" dirty="0" smtClean="0"/>
              <a:t>。</a:t>
            </a:r>
            <a:endParaRPr lang="en-US" altLang="zh-CN" dirty="0" smtClean="0"/>
          </a:p>
          <a:p>
            <a:r>
              <a:rPr lang="en-US" altLang="zh-CN" dirty="0"/>
              <a:t> </a:t>
            </a:r>
            <a:r>
              <a:rPr lang="en-US" altLang="zh-CN" dirty="0" smtClean="0"/>
              <a:t>       </a:t>
            </a:r>
            <a:r>
              <a:rPr lang="zh-CN" altLang="zh-CN" dirty="0" smtClean="0"/>
              <a:t>所谓</a:t>
            </a:r>
            <a:r>
              <a:rPr lang="zh-CN" altLang="zh-CN" dirty="0"/>
              <a:t>“高级程序开发语言”，是相对于“低级程序开发语言”来说的</a:t>
            </a:r>
            <a:r>
              <a:rPr lang="zh-CN" altLang="zh-CN" dirty="0" smtClean="0"/>
              <a:t>。</a:t>
            </a:r>
            <a:endParaRPr lang="en-US" altLang="zh-CN" dirty="0" smtClean="0"/>
          </a:p>
          <a:p>
            <a:r>
              <a:rPr lang="en-US" altLang="zh-CN" dirty="0"/>
              <a:t> </a:t>
            </a:r>
            <a:r>
              <a:rPr lang="en-US" altLang="zh-CN" dirty="0" smtClean="0"/>
              <a:t>        Python</a:t>
            </a:r>
            <a:r>
              <a:rPr lang="zh-CN" altLang="zh-CN" dirty="0"/>
              <a:t>的语法接近正常的英语语法，因此即使不会编程，只要懂得基本的英语，也可以大致看懂</a:t>
            </a:r>
            <a:r>
              <a:rPr lang="en-US" altLang="zh-CN" dirty="0"/>
              <a:t>Python</a:t>
            </a:r>
            <a:r>
              <a:rPr lang="zh-CN" altLang="zh-CN" dirty="0"/>
              <a:t>代码</a:t>
            </a:r>
            <a:r>
              <a:rPr lang="zh-CN" altLang="zh-CN" dirty="0" smtClean="0"/>
              <a:t>。</a:t>
            </a:r>
            <a:endParaRPr lang="zh-CN" altLang="zh-CN" dirty="0"/>
          </a:p>
        </p:txBody>
      </p:sp>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zh-CN" altLang="zh-CN" dirty="0"/>
              <a:t>是第一次安装，因此直接单击“</a:t>
            </a:r>
            <a:r>
              <a:rPr lang="en-US" altLang="zh-CN" dirty="0"/>
              <a:t>OK</a:t>
            </a:r>
            <a:r>
              <a:rPr lang="zh-CN" altLang="zh-CN" dirty="0"/>
              <a:t>”按钮，出现用户协议，如图</a:t>
            </a:r>
            <a:r>
              <a:rPr lang="en-US" altLang="zh-CN" dirty="0"/>
              <a:t>2-9</a:t>
            </a:r>
            <a:r>
              <a:rPr lang="zh-CN" altLang="zh-CN" dirty="0"/>
              <a:t>所示。</a:t>
            </a:r>
          </a:p>
          <a:p>
            <a:r>
              <a:rPr lang="en-US" altLang="zh-CN" dirty="0" smtClean="0"/>
              <a:t>        </a:t>
            </a:r>
            <a:r>
              <a:rPr lang="zh-CN" altLang="zh-CN" dirty="0" smtClean="0"/>
              <a:t>阅读</a:t>
            </a:r>
            <a:r>
              <a:rPr lang="zh-CN" altLang="zh-CN" dirty="0"/>
              <a:t>完协议以后，单击“</a:t>
            </a:r>
            <a:r>
              <a:rPr lang="en-US" altLang="zh-CN" dirty="0"/>
              <a:t>Accept</a:t>
            </a:r>
            <a:r>
              <a:rPr lang="zh-CN" altLang="zh-CN" dirty="0"/>
              <a:t>”按钮，</a:t>
            </a:r>
            <a:r>
              <a:rPr lang="en-US" altLang="zh-CN" dirty="0" err="1"/>
              <a:t>PyCharm</a:t>
            </a:r>
            <a:r>
              <a:rPr lang="zh-CN" altLang="zh-CN" dirty="0"/>
              <a:t>将会正式运行，并弹出主题选择对话框，如图</a:t>
            </a:r>
            <a:r>
              <a:rPr lang="en-US" altLang="zh-CN" dirty="0"/>
              <a:t>2-10</a:t>
            </a:r>
            <a:r>
              <a:rPr lang="zh-CN" altLang="zh-CN" dirty="0"/>
              <a:t>所示。</a:t>
            </a:r>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026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           </a:t>
            </a:r>
            <a:r>
              <a:rPr lang="zh-CN" altLang="zh-CN" dirty="0" smtClean="0"/>
              <a:t>保持</a:t>
            </a:r>
            <a:r>
              <a:rPr lang="zh-CN" altLang="zh-CN" dirty="0"/>
              <a:t>默认，直接单击“</a:t>
            </a:r>
            <a:r>
              <a:rPr lang="en-US" altLang="zh-CN" dirty="0"/>
              <a:t>OK</a:t>
            </a:r>
            <a:r>
              <a:rPr lang="zh-CN" altLang="zh-CN" dirty="0"/>
              <a:t>”按钮，开始创建工程。</a:t>
            </a:r>
          </a:p>
          <a:p>
            <a:endParaRPr lang="zh-CN" altLang="en-US" dirty="0"/>
          </a:p>
        </p:txBody>
      </p:sp>
      <p:pic>
        <p:nvPicPr>
          <p:cNvPr id="4" name="Imag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295" y="1942534"/>
            <a:ext cx="3416685" cy="269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Imag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628" y="1929394"/>
            <a:ext cx="3721065" cy="27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583845" y="4736717"/>
            <a:ext cx="9085270" cy="369332"/>
          </a:xfrm>
          <a:prstGeom prst="rect">
            <a:avLst/>
          </a:prstGeom>
        </p:spPr>
        <p:txBody>
          <a:bodyPr wrap="square">
            <a:spAutoFit/>
          </a:bodyPr>
          <a:lstStyle/>
          <a:p>
            <a:pPr algn="ctr"/>
            <a:r>
              <a:rPr lang="en-US" altLang="zh-CN" b="1" kern="100" dirty="0">
                <a:latin typeface="宋体" panose="02010600030101010101" pitchFamily="2" charset="-122"/>
                <a:ea typeface="方正书宋简体"/>
                <a:cs typeface="宋体" panose="02010600030101010101" pitchFamily="2" charset="-122"/>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2-9  </a:t>
            </a:r>
            <a:r>
              <a:rPr lang="en-US" altLang="zh-CN" b="1" kern="100" dirty="0" err="1">
                <a:latin typeface="Times New Roman" panose="02020603050405020304" pitchFamily="18" charset="0"/>
                <a:ea typeface="方正书宋简体"/>
              </a:rPr>
              <a:t>PyCharm</a:t>
            </a:r>
            <a:r>
              <a:rPr lang="zh-CN" altLang="zh-CN" b="1" kern="100" dirty="0">
                <a:latin typeface="宋体" panose="02010600030101010101" pitchFamily="2" charset="-122"/>
                <a:ea typeface="方正书宋简体"/>
                <a:cs typeface="宋体" panose="02010600030101010101" pitchFamily="2" charset="-122"/>
              </a:rPr>
              <a:t>用户协议</a:t>
            </a:r>
            <a:r>
              <a:rPr lang="en-US" altLang="zh-CN" b="1" kern="100" dirty="0">
                <a:latin typeface="宋体" panose="02010600030101010101" pitchFamily="2" charset="-122"/>
                <a:ea typeface="方正书宋简体"/>
                <a:cs typeface="宋体" panose="02010600030101010101" pitchFamily="2" charset="-122"/>
              </a:rPr>
              <a:t>           </a:t>
            </a:r>
            <a:r>
              <a:rPr lang="en-US" altLang="zh-CN" b="1" kern="100" dirty="0" smtClean="0">
                <a:latin typeface="宋体" panose="02010600030101010101" pitchFamily="2" charset="-122"/>
                <a:ea typeface="方正书宋简体"/>
                <a:cs typeface="宋体" panose="02010600030101010101" pitchFamily="2" charset="-122"/>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2-10  </a:t>
            </a:r>
            <a:r>
              <a:rPr lang="zh-CN" altLang="zh-CN" b="1" kern="100" dirty="0">
                <a:latin typeface="宋体" panose="02010600030101010101" pitchFamily="2" charset="-122"/>
                <a:ea typeface="方正书宋简体"/>
                <a:cs typeface="宋体" panose="02010600030101010101" pitchFamily="2" charset="-122"/>
              </a:rPr>
              <a:t>选择</a:t>
            </a:r>
            <a:r>
              <a:rPr lang="en-US" altLang="zh-CN" b="1" kern="100" dirty="0" err="1">
                <a:latin typeface="Times New Roman" panose="02020603050405020304" pitchFamily="18" charset="0"/>
                <a:ea typeface="方正书宋简体"/>
              </a:rPr>
              <a:t>PyCharm</a:t>
            </a:r>
            <a:r>
              <a:rPr lang="zh-CN" altLang="zh-CN" b="1" kern="100" dirty="0">
                <a:latin typeface="宋体" panose="02010600030101010101" pitchFamily="2" charset="-122"/>
                <a:ea typeface="方正书宋简体"/>
                <a:cs typeface="宋体" panose="02010600030101010101" pitchFamily="2" charset="-122"/>
              </a:rPr>
              <a:t>主题</a:t>
            </a:r>
            <a:endParaRPr lang="zh-CN" altLang="en-US" b="1" dirty="0"/>
          </a:p>
        </p:txBody>
      </p:sp>
    </p:spTree>
    <p:extLst>
      <p:ext uri="{BB962C8B-B14F-4D97-AF65-F5344CB8AC3E}">
        <p14:creationId xmlns:p14="http://schemas.microsoft.com/office/powerpoint/2010/main" val="271414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97280" y="993206"/>
            <a:ext cx="10058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499995001">
                <a:solidFill>
                  <a:srgbClr val="7030A0"/>
                </a:solidFill>
                <a:latin typeface="黑体" panose="02010609060101010101" pitchFamily="49" charset="-122"/>
                <a:ea typeface="黑体" panose="02010609060101010101" pitchFamily="49" charset="-122"/>
                <a:cs typeface="+mn-cs"/>
              </a:rPr>
              <a:t>2.2.2  </a:t>
            </a:r>
            <a:r>
              <a:rPr lang="zh-CN" altLang="en-US" sz="4000" dirty="0" bmk="_Toc499995001">
                <a:solidFill>
                  <a:srgbClr val="7030A0"/>
                </a:solidFill>
                <a:latin typeface="黑体" panose="02010609060101010101" pitchFamily="49" charset="-122"/>
                <a:ea typeface="黑体" panose="02010609060101010101" pitchFamily="49" charset="-122"/>
                <a:cs typeface="+mn-cs"/>
              </a:rPr>
              <a:t>运行代码</a:t>
            </a:r>
            <a:r>
              <a:rPr lang="zh-CN" altLang="en-US" sz="4000" dirty="0" bmk="_Toc499995000">
                <a:solidFill>
                  <a:srgbClr val="7030A0"/>
                </a:solidFill>
                <a:latin typeface="黑体" panose="02010609060101010101" pitchFamily="49" charset="-122"/>
                <a:ea typeface="黑体" panose="02010609060101010101" pitchFamily="49" charset="-122"/>
                <a:cs typeface="+mn-cs"/>
              </a:rPr>
              <a:t> </a:t>
            </a:r>
          </a:p>
        </p:txBody>
      </p:sp>
      <p:sp>
        <p:nvSpPr>
          <p:cNvPr id="5" name="Rectangle 2"/>
          <p:cNvSpPr>
            <a:spLocks noGrp="1" noChangeArrowheads="1"/>
          </p:cNvSpPr>
          <p:nvPr>
            <p:ph idx="1"/>
          </p:nvPr>
        </p:nvSpPr>
        <p:spPr bwMode="auto">
          <a:xfrm>
            <a:off x="367991" y="2303143"/>
            <a:ext cx="633919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PyCharm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是以工程为单位来管理代码的，所以第一次运行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PyCharm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的时候，它会问是创建一个工程还是打开一个工程。单击“</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Create New Project”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按钮，填写工程的路径，如图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所示。将这个路径修改为一个熟悉的路径，如“</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C:\MyProject\chapter2”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pic>
        <p:nvPicPr>
          <p:cNvPr id="16387" name="Image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8695" y="2040197"/>
            <a:ext cx="4703929" cy="343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008482" y="5703889"/>
            <a:ext cx="23305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2-11  </a:t>
            </a:r>
            <a:r>
              <a:rPr lang="zh-CN" altLang="zh-CN" b="1" kern="100" dirty="0">
                <a:latin typeface="Times New Roman" panose="02020603050405020304" pitchFamily="18" charset="0"/>
                <a:ea typeface="方正书宋简体"/>
                <a:cs typeface="Times New Roman" panose="02020603050405020304" pitchFamily="18" charset="0"/>
              </a:rPr>
              <a:t>填写工程路径</a:t>
            </a:r>
            <a:endParaRPr lang="zh-CN" altLang="en-US" b="1" dirty="0"/>
          </a:p>
        </p:txBody>
      </p:sp>
    </p:spTree>
    <p:extLst>
      <p:ext uri="{BB962C8B-B14F-4D97-AF65-F5344CB8AC3E}">
        <p14:creationId xmlns:p14="http://schemas.microsoft.com/office/powerpoint/2010/main" val="4288245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PyCharm</a:t>
            </a:r>
            <a:r>
              <a:rPr lang="zh-CN" altLang="zh-CN" dirty="0"/>
              <a:t>会自动寻找</a:t>
            </a:r>
            <a:r>
              <a:rPr lang="en-US" altLang="zh-CN" dirty="0"/>
              <a:t>Python</a:t>
            </a:r>
            <a:r>
              <a:rPr lang="zh-CN" altLang="zh-CN" dirty="0"/>
              <a:t>的安装位置，因此第二个下拉选项不需要修改，直接单击“</a:t>
            </a:r>
            <a:r>
              <a:rPr lang="en-US" altLang="zh-CN" dirty="0"/>
              <a:t>Create</a:t>
            </a:r>
            <a:r>
              <a:rPr lang="zh-CN" altLang="zh-CN" dirty="0"/>
              <a:t>”按钮，工程就创建好了。</a:t>
            </a:r>
          </a:p>
          <a:p>
            <a:r>
              <a:rPr lang="en-US" altLang="zh-CN" dirty="0" smtClean="0"/>
              <a:t>         </a:t>
            </a:r>
            <a:r>
              <a:rPr lang="zh-CN" altLang="zh-CN" dirty="0" smtClean="0"/>
              <a:t>工程</a:t>
            </a:r>
            <a:r>
              <a:rPr lang="zh-CN" altLang="zh-CN" dirty="0"/>
              <a:t>创建好以后，进入图</a:t>
            </a:r>
            <a:r>
              <a:rPr lang="en-US" altLang="zh-CN" dirty="0"/>
              <a:t>2-12</a:t>
            </a:r>
            <a:r>
              <a:rPr lang="zh-CN" altLang="zh-CN" dirty="0"/>
              <a:t>所示的界面。</a:t>
            </a:r>
          </a:p>
          <a:p>
            <a:r>
              <a:rPr lang="en-US" altLang="zh-CN" dirty="0" smtClean="0"/>
              <a:t>         </a:t>
            </a:r>
            <a:r>
              <a:rPr lang="zh-CN" altLang="zh-CN" dirty="0" smtClean="0"/>
              <a:t>在</a:t>
            </a:r>
            <a:r>
              <a:rPr lang="zh-CN" altLang="zh-CN" dirty="0"/>
              <a:t>左侧窗格中右击工程的文件夹名字，选择“</a:t>
            </a:r>
            <a:r>
              <a:rPr lang="en-US" altLang="zh-CN" dirty="0"/>
              <a:t>New</a:t>
            </a:r>
            <a:r>
              <a:rPr lang="zh-CN" altLang="zh-CN" dirty="0"/>
              <a:t>”命令，在弹出的二级菜单中选择“</a:t>
            </a:r>
            <a:r>
              <a:rPr lang="en-US" altLang="zh-CN" dirty="0"/>
              <a:t>Python File</a:t>
            </a:r>
            <a:r>
              <a:rPr lang="zh-CN" altLang="zh-CN" dirty="0"/>
              <a:t>”命令，如图</a:t>
            </a:r>
            <a:r>
              <a:rPr lang="en-US" altLang="zh-CN" dirty="0"/>
              <a:t>2-13</a:t>
            </a:r>
            <a:r>
              <a:rPr lang="zh-CN" altLang="zh-CN" dirty="0"/>
              <a:t>所示。</a:t>
            </a:r>
            <a:endParaRPr lang="zh-CN" altLang="en-US" dirty="0"/>
          </a:p>
        </p:txBody>
      </p:sp>
      <p:pic>
        <p:nvPicPr>
          <p:cNvPr id="4" name="图片 3" descr="C:\Users\604long\Desktop\tim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6813" y="4226312"/>
            <a:ext cx="2759899" cy="1935358"/>
          </a:xfrm>
          <a:prstGeom prst="rect">
            <a:avLst/>
          </a:prstGeom>
          <a:noFill/>
          <a:ln>
            <a:noFill/>
          </a:ln>
        </p:spPr>
      </p:pic>
    </p:spTree>
    <p:extLst>
      <p:ext uri="{BB962C8B-B14F-4D97-AF65-F5344CB8AC3E}">
        <p14:creationId xmlns:p14="http://schemas.microsoft.com/office/powerpoint/2010/main" val="2102207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Image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770" y="2376585"/>
            <a:ext cx="5060500" cy="282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Image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0819" y="2376585"/>
            <a:ext cx="4936246" cy="282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28053" y="5390198"/>
            <a:ext cx="2569934" cy="369332"/>
          </a:xfrm>
          <a:prstGeom prst="rect">
            <a:avLst/>
          </a:prstGeom>
        </p:spPr>
        <p:txBody>
          <a:bodyPr wrap="squar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2-12  </a:t>
            </a:r>
            <a:r>
              <a:rPr lang="zh-CN" altLang="zh-CN" b="1" kern="100" dirty="0">
                <a:latin typeface="Times New Roman" panose="02020603050405020304" pitchFamily="18" charset="0"/>
                <a:ea typeface="方正书宋简体"/>
                <a:cs typeface="Times New Roman" panose="02020603050405020304" pitchFamily="18" charset="0"/>
              </a:rPr>
              <a:t>工程初始化界面</a:t>
            </a:r>
            <a:endParaRPr lang="zh-CN" altLang="en-US" b="1" dirty="0"/>
          </a:p>
        </p:txBody>
      </p:sp>
      <p:sp>
        <p:nvSpPr>
          <p:cNvPr id="5" name="矩形 4"/>
          <p:cNvSpPr/>
          <p:nvPr/>
        </p:nvSpPr>
        <p:spPr>
          <a:xfrm>
            <a:off x="6050819" y="5383460"/>
            <a:ext cx="4463081"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2-13  </a:t>
            </a:r>
            <a:r>
              <a:rPr lang="zh-CN" altLang="zh-CN" b="1" kern="100" dirty="0">
                <a:latin typeface="宋体" panose="02010600030101010101" pitchFamily="2" charset="-122"/>
                <a:ea typeface="方正书宋简体"/>
                <a:cs typeface="宋体" panose="02010600030101010101" pitchFamily="2" charset="-122"/>
              </a:rPr>
              <a:t>选择</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New</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Python File</a:t>
            </a:r>
            <a:r>
              <a:rPr lang="zh-CN" altLang="zh-CN" b="1" kern="100" dirty="0">
                <a:latin typeface="Times New Roman" panose="02020603050405020304" pitchFamily="18" charset="0"/>
                <a:ea typeface="方正书宋简体"/>
                <a:cs typeface="Times New Roman" panose="02020603050405020304" pitchFamily="18" charset="0"/>
              </a:rPr>
              <a:t>”命令</a:t>
            </a:r>
            <a:endParaRPr lang="zh-CN" altLang="en-US" b="1" dirty="0"/>
          </a:p>
        </p:txBody>
      </p:sp>
    </p:spTree>
    <p:extLst>
      <p:ext uri="{BB962C8B-B14F-4D97-AF65-F5344CB8AC3E}">
        <p14:creationId xmlns:p14="http://schemas.microsoft.com/office/powerpoint/2010/main" val="798175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700710" cy="4023360"/>
          </a:xfrm>
        </p:spPr>
        <p:txBody>
          <a:bodyPr/>
          <a:lstStyle/>
          <a:p>
            <a:r>
              <a:rPr lang="en-US" altLang="zh-CN" dirty="0" smtClean="0"/>
              <a:t>        </a:t>
            </a:r>
            <a:r>
              <a:rPr lang="zh-CN" altLang="zh-CN" dirty="0" smtClean="0"/>
              <a:t>在</a:t>
            </a:r>
            <a:r>
              <a:rPr lang="zh-CN" altLang="zh-CN" dirty="0"/>
              <a:t>弹出的对话框中输入文件名，并单击“</a:t>
            </a:r>
            <a:r>
              <a:rPr lang="en-US" altLang="zh-CN" dirty="0"/>
              <a:t>OK</a:t>
            </a:r>
            <a:r>
              <a:rPr lang="zh-CN" altLang="zh-CN" dirty="0"/>
              <a:t>”按钮，</a:t>
            </a:r>
            <a:r>
              <a:rPr lang="en-US" altLang="zh-CN" dirty="0"/>
              <a:t>Python</a:t>
            </a:r>
            <a:r>
              <a:rPr lang="zh-CN" altLang="zh-CN" dirty="0"/>
              <a:t>文件（由于</a:t>
            </a:r>
            <a:r>
              <a:rPr lang="en-US" altLang="zh-CN" dirty="0"/>
              <a:t>Python</a:t>
            </a:r>
            <a:r>
              <a:rPr lang="zh-CN" altLang="zh-CN" dirty="0"/>
              <a:t>文件的扩展名为“</a:t>
            </a:r>
            <a:r>
              <a:rPr lang="en-US" altLang="zh-CN" dirty="0"/>
              <a:t>.</a:t>
            </a:r>
            <a:r>
              <a:rPr lang="en-US" altLang="zh-CN" dirty="0" err="1"/>
              <a:t>py</a:t>
            </a:r>
            <a:r>
              <a:rPr lang="zh-CN" altLang="zh-CN" dirty="0"/>
              <a:t>”，因此以下简称“</a:t>
            </a:r>
            <a:r>
              <a:rPr lang="en-US" altLang="zh-CN" dirty="0"/>
              <a:t>.</a:t>
            </a:r>
            <a:r>
              <a:rPr lang="en-US" altLang="zh-CN" dirty="0" err="1"/>
              <a:t>py</a:t>
            </a:r>
            <a:r>
              <a:rPr lang="zh-CN" altLang="zh-CN" dirty="0"/>
              <a:t>文件”）就创建好了，如图</a:t>
            </a:r>
            <a:r>
              <a:rPr lang="en-US" altLang="zh-CN" dirty="0"/>
              <a:t>2-14</a:t>
            </a:r>
            <a:r>
              <a:rPr lang="zh-CN" altLang="zh-CN" dirty="0"/>
              <a:t>所示。</a:t>
            </a:r>
          </a:p>
          <a:p>
            <a:endParaRPr lang="zh-CN" altLang="en-US" dirty="0"/>
          </a:p>
        </p:txBody>
      </p:sp>
      <p:pic>
        <p:nvPicPr>
          <p:cNvPr id="18434" name="Image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865" y="3106523"/>
            <a:ext cx="4747250" cy="26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50593" y="5869094"/>
            <a:ext cx="4464684"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2-14  </a:t>
            </a:r>
            <a:r>
              <a:rPr lang="zh-CN" altLang="zh-CN" b="1" kern="100" dirty="0">
                <a:latin typeface="宋体" panose="02010600030101010101" pitchFamily="2" charset="-122"/>
                <a:ea typeface="方正书宋简体"/>
                <a:cs typeface="宋体" panose="02010600030101010101" pitchFamily="2" charset="-122"/>
              </a:rPr>
              <a:t>输入</a:t>
            </a:r>
            <a:r>
              <a:rPr lang="en-US" altLang="zh-CN" b="1" kern="100" dirty="0">
                <a:latin typeface="宋体" panose="02010600030101010101" pitchFamily="2" charset="-122"/>
                <a:ea typeface="方正书宋简体"/>
                <a:cs typeface="宋体" panose="02010600030101010101" pitchFamily="2" charset="-122"/>
              </a:rPr>
              <a:t>.</a:t>
            </a:r>
            <a:r>
              <a:rPr lang="en-US" altLang="zh-CN" b="1" kern="100" dirty="0" err="1">
                <a:latin typeface="Times New Roman" panose="02020603050405020304" pitchFamily="18" charset="0"/>
                <a:ea typeface="方正书宋简体"/>
              </a:rPr>
              <a:t>py</a:t>
            </a:r>
            <a:r>
              <a:rPr lang="zh-CN" altLang="zh-CN" b="1" kern="100" dirty="0">
                <a:latin typeface="宋体" panose="02010600030101010101" pitchFamily="2" charset="-122"/>
                <a:ea typeface="方正书宋简体"/>
                <a:cs typeface="宋体" panose="02010600030101010101" pitchFamily="2" charset="-122"/>
              </a:rPr>
              <a:t>文件名并单击</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OK</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按钮</a:t>
            </a:r>
            <a:endParaRPr lang="zh-CN" altLang="en-US" b="1" dirty="0"/>
          </a:p>
        </p:txBody>
      </p:sp>
    </p:spTree>
    <p:extLst>
      <p:ext uri="{BB962C8B-B14F-4D97-AF65-F5344CB8AC3E}">
        <p14:creationId xmlns:p14="http://schemas.microsoft.com/office/powerpoint/2010/main" val="408343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68395"/>
            <a:ext cx="10058400" cy="4023360"/>
          </a:xfrm>
        </p:spPr>
        <p:txBody>
          <a:bodyPr/>
          <a:lstStyle/>
          <a:p>
            <a:r>
              <a:rPr lang="en-US" altLang="zh-CN" dirty="0" smtClean="0"/>
              <a:t>        </a:t>
            </a:r>
            <a:r>
              <a:rPr lang="zh-CN" altLang="zh-CN" dirty="0" smtClean="0"/>
              <a:t>创建</a:t>
            </a:r>
            <a:r>
              <a:rPr lang="zh-CN" altLang="zh-CN" dirty="0"/>
              <a:t>完成</a:t>
            </a:r>
            <a:r>
              <a:rPr lang="en-US" altLang="zh-CN" dirty="0"/>
              <a:t>.</a:t>
            </a:r>
            <a:r>
              <a:rPr lang="en-US" altLang="zh-CN" dirty="0" err="1"/>
              <a:t>py</a:t>
            </a:r>
            <a:r>
              <a:rPr lang="zh-CN" altLang="zh-CN" dirty="0"/>
              <a:t>文件以后，就可以在</a:t>
            </a:r>
            <a:r>
              <a:rPr lang="en-US" altLang="zh-CN" dirty="0" err="1"/>
              <a:t>PyCharm</a:t>
            </a:r>
            <a:r>
              <a:rPr lang="zh-CN" altLang="zh-CN" dirty="0"/>
              <a:t>中编辑</a:t>
            </a:r>
            <a:r>
              <a:rPr lang="en-US" altLang="zh-CN" dirty="0"/>
              <a:t>Python</a:t>
            </a:r>
            <a:r>
              <a:rPr lang="zh-CN" altLang="zh-CN" dirty="0"/>
              <a:t>代码。</a:t>
            </a:r>
            <a:r>
              <a:rPr lang="en-US" altLang="zh-CN" dirty="0"/>
              <a:t>Python</a:t>
            </a:r>
            <a:r>
              <a:rPr lang="zh-CN" altLang="zh-CN" dirty="0"/>
              <a:t>代码编写完成以后，需要使用</a:t>
            </a:r>
            <a:r>
              <a:rPr lang="en-US" altLang="zh-CN" dirty="0" err="1"/>
              <a:t>PyCharm</a:t>
            </a:r>
            <a:r>
              <a:rPr lang="zh-CN" altLang="zh-CN" dirty="0"/>
              <a:t>来运行代码。单击</a:t>
            </a:r>
            <a:r>
              <a:rPr lang="en-US" altLang="zh-CN" dirty="0" err="1"/>
              <a:t>PyCharm</a:t>
            </a:r>
            <a:r>
              <a:rPr lang="zh-CN" altLang="zh-CN" dirty="0"/>
              <a:t>右上角的灰色小箭头图标，选择“</a:t>
            </a:r>
            <a:r>
              <a:rPr lang="en-US" altLang="zh-CN" dirty="0"/>
              <a:t>Edit Configurations</a:t>
            </a:r>
            <a:r>
              <a:rPr lang="zh-CN" altLang="zh-CN" dirty="0"/>
              <a:t>”选项，如图</a:t>
            </a:r>
            <a:r>
              <a:rPr lang="en-US" altLang="zh-CN" dirty="0"/>
              <a:t>2-15</a:t>
            </a:r>
            <a:r>
              <a:rPr lang="zh-CN" altLang="zh-CN" dirty="0"/>
              <a:t>所示。</a:t>
            </a:r>
          </a:p>
          <a:p>
            <a:r>
              <a:rPr lang="en-US" altLang="zh-CN" dirty="0" smtClean="0"/>
              <a:t>        </a:t>
            </a:r>
            <a:r>
              <a:rPr lang="zh-CN" altLang="zh-CN" dirty="0" smtClean="0"/>
              <a:t>在</a:t>
            </a:r>
            <a:r>
              <a:rPr lang="zh-CN" altLang="zh-CN" dirty="0"/>
              <a:t>新打开的界面中单击左上角的“</a:t>
            </a:r>
            <a:r>
              <a:rPr lang="en-US" altLang="zh-CN" dirty="0"/>
              <a:t>+</a:t>
            </a:r>
            <a:r>
              <a:rPr lang="zh-CN" altLang="zh-CN" dirty="0"/>
              <a:t>”号，选择</a:t>
            </a:r>
            <a:r>
              <a:rPr lang="en-US" altLang="zh-CN" dirty="0"/>
              <a:t>Python</a:t>
            </a:r>
            <a:r>
              <a:rPr lang="zh-CN" altLang="zh-CN" dirty="0"/>
              <a:t>选项，如图</a:t>
            </a:r>
            <a:r>
              <a:rPr lang="en-US" altLang="zh-CN" dirty="0"/>
              <a:t>2-16</a:t>
            </a:r>
            <a:r>
              <a:rPr lang="zh-CN" altLang="zh-CN" dirty="0"/>
              <a:t>所示。</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095" y="4612360"/>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96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7984" y="2206794"/>
            <a:ext cx="4805161" cy="328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Image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0808" y="2206794"/>
            <a:ext cx="5040171" cy="328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07220" y="5670616"/>
            <a:ext cx="8709102" cy="369332"/>
          </a:xfrm>
          <a:prstGeom prst="rect">
            <a:avLst/>
          </a:prstGeom>
        </p:spPr>
        <p:txBody>
          <a:bodyPr wrap="square">
            <a:spAutoFit/>
          </a:bodyPr>
          <a:lstStyle/>
          <a:p>
            <a:pPr algn="ctr"/>
            <a:r>
              <a:rPr lang="zh-CN" altLang="zh-CN" b="1" kern="100" dirty="0">
                <a:ea typeface="Times New Roman" panose="02020603050405020304" pitchFamily="18" charset="0"/>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2-15  </a:t>
            </a:r>
            <a:r>
              <a:rPr lang="zh-CN" altLang="zh-CN" b="1" kern="100" dirty="0">
                <a:latin typeface="宋体" panose="02010600030101010101" pitchFamily="2" charset="-122"/>
                <a:ea typeface="方正书宋简体"/>
                <a:cs typeface="宋体" panose="02010600030101010101" pitchFamily="2" charset="-122"/>
              </a:rPr>
              <a:t>选择</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Edit Configurations</a:t>
            </a:r>
            <a:r>
              <a:rPr lang="zh-CN" altLang="zh-CN" b="1" kern="100" dirty="0">
                <a:latin typeface="Times New Roman" panose="02020603050405020304" pitchFamily="18" charset="0"/>
                <a:ea typeface="方正书宋简体"/>
                <a:cs typeface="Times New Roman" panose="02020603050405020304" pitchFamily="18" charset="0"/>
              </a:rPr>
              <a:t>”选项</a:t>
            </a:r>
            <a:r>
              <a:rPr lang="en-US" altLang="zh-CN" b="1" kern="100" dirty="0">
                <a:latin typeface="Times New Roman" panose="02020603050405020304" pitchFamily="18" charset="0"/>
                <a:ea typeface="方正书宋简体"/>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2-16  </a:t>
            </a:r>
            <a:r>
              <a:rPr lang="zh-CN" altLang="zh-CN" b="1" kern="100" dirty="0">
                <a:latin typeface="宋体" panose="02010600030101010101" pitchFamily="2" charset="-122"/>
                <a:ea typeface="方正书宋简体"/>
                <a:cs typeface="宋体" panose="02010600030101010101" pitchFamily="2" charset="-122"/>
              </a:rPr>
              <a:t>选择</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”选项</a:t>
            </a:r>
            <a:endParaRPr lang="zh-CN" altLang="en-US" b="1" dirty="0"/>
          </a:p>
        </p:txBody>
      </p:sp>
    </p:spTree>
    <p:extLst>
      <p:ext uri="{BB962C8B-B14F-4D97-AF65-F5344CB8AC3E}">
        <p14:creationId xmlns:p14="http://schemas.microsoft.com/office/powerpoint/2010/main" val="34027291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弹出的对话框中，通过单击箭头所指的按钮来选择刚才创建的</a:t>
            </a:r>
            <a:r>
              <a:rPr lang="en-US" altLang="zh-CN" dirty="0"/>
              <a:t>.</a:t>
            </a:r>
            <a:r>
              <a:rPr lang="en-US" altLang="zh-CN" dirty="0" err="1"/>
              <a:t>py</a:t>
            </a:r>
            <a:r>
              <a:rPr lang="zh-CN" altLang="zh-CN" dirty="0"/>
              <a:t>文件，并在“</a:t>
            </a:r>
            <a:r>
              <a:rPr lang="en-US" altLang="zh-CN" dirty="0"/>
              <a:t>Name</a:t>
            </a:r>
            <a:r>
              <a:rPr lang="zh-CN" altLang="zh-CN" dirty="0"/>
              <a:t>”文本框中输入一个名字，这个名字可以任意填写，中文及英文都可以，如图</a:t>
            </a:r>
            <a:r>
              <a:rPr lang="en-US" altLang="zh-CN" dirty="0"/>
              <a:t>2-17</a:t>
            </a:r>
            <a:r>
              <a:rPr lang="zh-CN" altLang="zh-CN" dirty="0"/>
              <a:t>所示。</a:t>
            </a:r>
            <a:endParaRPr lang="zh-CN" altLang="en-US" dirty="0"/>
          </a:p>
        </p:txBody>
      </p:sp>
      <p:pic>
        <p:nvPicPr>
          <p:cNvPr id="20482" name="Image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3242" y="3177654"/>
            <a:ext cx="3384914" cy="278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53773" y="5981727"/>
            <a:ext cx="4685898"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2-17  </a:t>
            </a:r>
            <a:r>
              <a:rPr lang="zh-CN" altLang="zh-CN" b="1" kern="1000" dirty="0">
                <a:latin typeface="方正兰亭黑简体"/>
                <a:cs typeface="Times New Roman" panose="02020603050405020304" pitchFamily="18" charset="0"/>
              </a:rPr>
              <a:t>选择刚才创建的</a:t>
            </a:r>
            <a:r>
              <a:rPr lang="en-US" altLang="zh-CN" b="1" kern="1000" dirty="0">
                <a:latin typeface="方正兰亭黑简体"/>
                <a:cs typeface="Times New Roman" panose="02020603050405020304" pitchFamily="18" charset="0"/>
              </a:rPr>
              <a:t>.</a:t>
            </a:r>
            <a:r>
              <a:rPr lang="en-US" altLang="zh-CN" b="1" kern="1000" dirty="0" err="1">
                <a:latin typeface="方正兰亭黑简体"/>
                <a:cs typeface="Times New Roman" panose="02020603050405020304" pitchFamily="18" charset="0"/>
              </a:rPr>
              <a:t>py</a:t>
            </a:r>
            <a:r>
              <a:rPr lang="zh-CN" altLang="zh-CN" b="1" kern="1000" dirty="0">
                <a:latin typeface="方正兰亭黑简体"/>
                <a:cs typeface="Times New Roman" panose="02020603050405020304" pitchFamily="18" charset="0"/>
              </a:rPr>
              <a:t>文件并输入名字</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830579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只需</a:t>
            </a:r>
            <a:r>
              <a:rPr lang="zh-CN" altLang="zh-CN" dirty="0"/>
              <a:t>要修改这两个地方即可，修改以后单击“</a:t>
            </a:r>
            <a:r>
              <a:rPr lang="en-US" altLang="zh-CN" dirty="0"/>
              <a:t>OK</a:t>
            </a:r>
            <a:r>
              <a:rPr lang="zh-CN" altLang="zh-CN" dirty="0"/>
              <a:t>”按钮。</a:t>
            </a:r>
          </a:p>
          <a:p>
            <a:r>
              <a:rPr lang="en-US" altLang="zh-CN" dirty="0" smtClean="0"/>
              <a:t>         </a:t>
            </a:r>
            <a:r>
              <a:rPr lang="zh-CN" altLang="zh-CN" dirty="0" smtClean="0"/>
              <a:t>对话框</a:t>
            </a:r>
            <a:r>
              <a:rPr lang="zh-CN" altLang="zh-CN" dirty="0"/>
              <a:t>关闭以后，回到</a:t>
            </a:r>
            <a:r>
              <a:rPr lang="en-US" altLang="zh-CN" dirty="0" err="1"/>
              <a:t>PyCharm</a:t>
            </a:r>
            <a:r>
              <a:rPr lang="zh-CN" altLang="zh-CN" dirty="0"/>
              <a:t>的窗口，右上角出现了一个三角形按钮和一个甲虫按钮，如图</a:t>
            </a:r>
            <a:r>
              <a:rPr lang="en-US" altLang="zh-CN" dirty="0"/>
              <a:t>2-18</a:t>
            </a:r>
            <a:r>
              <a:rPr lang="zh-CN" altLang="zh-CN" dirty="0"/>
              <a:t>所示。单击三角形按钮可运行代码，单击甲虫按钮可调试代码。</a:t>
            </a:r>
          </a:p>
          <a:p>
            <a:r>
              <a:rPr lang="en-US" altLang="zh-CN" dirty="0" smtClean="0"/>
              <a:t>         </a:t>
            </a:r>
            <a:r>
              <a:rPr lang="zh-CN" altLang="zh-CN" dirty="0" smtClean="0"/>
              <a:t>现在</a:t>
            </a:r>
            <a:r>
              <a:rPr lang="zh-CN" altLang="zh-CN" dirty="0"/>
              <a:t>单击三角形按钮，程序就运行起来了，如图</a:t>
            </a:r>
            <a:r>
              <a:rPr lang="en-US" altLang="zh-CN" dirty="0"/>
              <a:t>2-19</a:t>
            </a:r>
            <a:r>
              <a:rPr lang="zh-CN" altLang="zh-CN" dirty="0"/>
              <a:t>所示。</a:t>
            </a:r>
          </a:p>
          <a:p>
            <a:endParaRPr lang="zh-CN" altLang="en-US" dirty="0"/>
          </a:p>
        </p:txBody>
      </p:sp>
      <p:pic>
        <p:nvPicPr>
          <p:cNvPr id="4" name="Picture 2" descr="C:\Program Files\Microsoft Office\MEDIA\CAGCAT10\j02513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905870"/>
            <a:ext cx="1626458" cy="13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5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a:t>
            </a:r>
            <a:r>
              <a:rPr lang="en-US" altLang="zh-CN" dirty="0"/>
              <a:t>Python</a:t>
            </a:r>
            <a:r>
              <a:rPr lang="zh-CN" altLang="zh-CN" dirty="0"/>
              <a:t>开发环境的搭建。</a:t>
            </a:r>
          </a:p>
          <a:p>
            <a:r>
              <a:rPr lang="zh-CN" altLang="zh-CN" dirty="0"/>
              <a:t>（</a:t>
            </a:r>
            <a:r>
              <a:rPr lang="en-US" altLang="zh-CN" dirty="0"/>
              <a:t>2</a:t>
            </a:r>
            <a:r>
              <a:rPr lang="zh-CN" altLang="zh-CN" dirty="0"/>
              <a:t>）</a:t>
            </a:r>
            <a:r>
              <a:rPr lang="en-US" altLang="zh-CN" dirty="0"/>
              <a:t>Python</a:t>
            </a:r>
            <a:r>
              <a:rPr lang="zh-CN" altLang="zh-CN" dirty="0"/>
              <a:t>的基本知识、数据类型。</a:t>
            </a:r>
          </a:p>
          <a:p>
            <a:r>
              <a:rPr lang="zh-CN" altLang="zh-CN" dirty="0"/>
              <a:t>（</a:t>
            </a:r>
            <a:r>
              <a:rPr lang="en-US" altLang="zh-CN" dirty="0"/>
              <a:t>3</a:t>
            </a:r>
            <a:r>
              <a:rPr lang="zh-CN" altLang="zh-CN" dirty="0"/>
              <a:t>）</a:t>
            </a:r>
            <a:r>
              <a:rPr lang="en-US" altLang="zh-CN" dirty="0"/>
              <a:t>Python</a:t>
            </a:r>
            <a:r>
              <a:rPr lang="zh-CN" altLang="zh-CN" dirty="0"/>
              <a:t>的条件语句和循环语句。</a:t>
            </a:r>
          </a:p>
          <a:p>
            <a:r>
              <a:rPr lang="zh-CN" altLang="zh-CN" dirty="0"/>
              <a:t>（</a:t>
            </a:r>
            <a:r>
              <a:rPr lang="en-US" altLang="zh-CN" dirty="0"/>
              <a:t>4</a:t>
            </a:r>
            <a:r>
              <a:rPr lang="zh-CN" altLang="zh-CN" dirty="0"/>
              <a:t>）</a:t>
            </a:r>
            <a:r>
              <a:rPr lang="en-US" altLang="zh-CN" dirty="0"/>
              <a:t>Python</a:t>
            </a:r>
            <a:r>
              <a:rPr lang="zh-CN" altLang="zh-CN" dirty="0"/>
              <a:t>函数的定义和使用。</a:t>
            </a:r>
          </a:p>
          <a:p>
            <a:r>
              <a:rPr lang="zh-CN" altLang="zh-CN" dirty="0"/>
              <a:t>（</a:t>
            </a:r>
            <a:r>
              <a:rPr lang="en-US" altLang="zh-CN" dirty="0"/>
              <a:t>5</a:t>
            </a:r>
            <a:r>
              <a:rPr lang="zh-CN" altLang="zh-CN" dirty="0"/>
              <a:t>）基于</a:t>
            </a:r>
            <a:r>
              <a:rPr lang="en-US" altLang="zh-CN" dirty="0"/>
              <a:t>Python</a:t>
            </a:r>
            <a:r>
              <a:rPr lang="zh-CN" altLang="zh-CN" dirty="0"/>
              <a:t>的面向对象编程代码。</a:t>
            </a:r>
          </a:p>
          <a:p>
            <a:r>
              <a:rPr lang="en-US" altLang="zh-CN" dirty="0"/>
              <a:t> </a:t>
            </a:r>
            <a:endParaRPr lang="zh-CN" altLang="zh-CN" dirty="0"/>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8" y="2989977"/>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929" y="2122507"/>
            <a:ext cx="4784443" cy="323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Image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616" y="2122508"/>
            <a:ext cx="4823272" cy="323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163337" y="5536801"/>
            <a:ext cx="8151541" cy="369332"/>
          </a:xfrm>
          <a:prstGeom prst="rect">
            <a:avLst/>
          </a:prstGeom>
        </p:spPr>
        <p:txBody>
          <a:bodyPr wrap="square">
            <a:spAutoFit/>
          </a:bodyPr>
          <a:lstStyle/>
          <a:p>
            <a:pPr algn="ct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2-18  </a:t>
            </a:r>
            <a:r>
              <a:rPr lang="zh-CN" altLang="zh-CN" b="1" kern="100" dirty="0">
                <a:latin typeface="Times New Roman" panose="02020603050405020304" pitchFamily="18" charset="0"/>
                <a:ea typeface="方正书宋简体"/>
                <a:cs typeface="Times New Roman" panose="02020603050405020304" pitchFamily="18" charset="0"/>
              </a:rPr>
              <a:t>三角形按钮和甲虫按钮</a:t>
            </a:r>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2-19  </a:t>
            </a:r>
            <a:r>
              <a:rPr lang="zh-CN" altLang="zh-CN" b="1" kern="100" dirty="0">
                <a:latin typeface="Times New Roman" panose="02020603050405020304" pitchFamily="18" charset="0"/>
                <a:ea typeface="方正书宋简体"/>
                <a:cs typeface="Times New Roman" panose="02020603050405020304" pitchFamily="18" charset="0"/>
              </a:rPr>
              <a:t>单击三角形按钮运行程序</a:t>
            </a:r>
            <a:endParaRPr lang="zh-CN" altLang="en-US" b="1" dirty="0"/>
          </a:p>
        </p:txBody>
      </p:sp>
    </p:spTree>
    <p:extLst>
      <p:ext uri="{BB962C8B-B14F-4D97-AF65-F5344CB8AC3E}">
        <p14:creationId xmlns:p14="http://schemas.microsoft.com/office/powerpoint/2010/main" val="40584869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2.3  Python</a:t>
            </a:r>
            <a:r>
              <a:rPr lang="zh-CN" altLang="zh-CN" sz="4000" dirty="0">
                <a:solidFill>
                  <a:srgbClr val="0070C0"/>
                </a:solidFill>
                <a:latin typeface="华文行楷" panose="02010800040101010101" pitchFamily="2" charset="-122"/>
                <a:ea typeface="华文行楷" panose="02010800040101010101" pitchFamily="2" charset="-122"/>
                <a:cs typeface="+mn-cs"/>
              </a:rPr>
              <a:t>的数据结构和控制结构</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5" name="Rectangle 2"/>
          <p:cNvSpPr>
            <a:spLocks noChangeArrowheads="1"/>
          </p:cNvSpPr>
          <p:nvPr/>
        </p:nvSpPr>
        <p:spPr bwMode="auto">
          <a:xfrm>
            <a:off x="782814" y="1689631"/>
            <a:ext cx="10769848"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b="1" spc="-50" dirty="0" bmk="_Toc499995003">
                <a:solidFill>
                  <a:srgbClr val="7030A0"/>
                </a:solidFill>
                <a:latin typeface="黑体" panose="02010609060101010101" pitchFamily="49" charset="-122"/>
                <a:ea typeface="黑体" panose="02010609060101010101" pitchFamily="49" charset="-122"/>
              </a:rPr>
              <a:t>2.3.1  </a:t>
            </a:r>
            <a:r>
              <a:rPr lang="zh-CN" altLang="en-US" sz="4000" b="1" spc="-50" dirty="0" bmk="_Toc499995003">
                <a:solidFill>
                  <a:srgbClr val="7030A0"/>
                </a:solidFill>
                <a:latin typeface="黑体" panose="02010609060101010101" pitchFamily="49" charset="-122"/>
                <a:ea typeface="黑体" panose="02010609060101010101" pitchFamily="49" charset="-122"/>
              </a:rPr>
              <a:t>整数、浮点数和变量</a:t>
            </a:r>
            <a:endParaRPr lang="zh-CN" altLang="en-US" sz="4000" b="1" spc="-50" dirty="0" bmk="_Toc499995001">
              <a:solidFill>
                <a:srgbClr val="7030A0"/>
              </a:solidFill>
              <a:latin typeface="黑体" panose="02010609060101010101" pitchFamily="49" charset="-122"/>
              <a:ea typeface="黑体" panose="02010609060101010101" pitchFamily="49" charset="-122"/>
            </a:endParaRPr>
          </a:p>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rgbClr val="C00000"/>
                </a:solidFill>
                <a:effectLst/>
                <a:ea typeface="方正兰亭中黑简体" charset="-122"/>
                <a:cs typeface="Times New Roman" panose="02020603050405020304" pitchFamily="18" charset="0"/>
              </a:rPr>
              <a:t>1</a:t>
            </a:r>
            <a:r>
              <a:rPr kumimoji="0" lang="zh-CN" altLang="en-US" sz="2800" b="1" i="0" u="none" strike="noStrike" cap="none" normalizeH="0" baseline="0" dirty="0" smtClean="0">
                <a:ln>
                  <a:noFill/>
                </a:ln>
                <a:solidFill>
                  <a:srgbClr val="C00000"/>
                </a:solidFill>
                <a:effectLst/>
                <a:ea typeface="方正兰亭中黑简体" charset="-122"/>
                <a:cs typeface="Times New Roman" panose="02020603050405020304" pitchFamily="18" charset="0"/>
              </a:rPr>
              <a:t>．整数与浮点数</a:t>
            </a:r>
            <a:endParaRPr kumimoji="0" lang="zh-CN" altLang="en-US" sz="2800" b="1"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里面的整数和数学里面的整数定义是一样的，</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里面的浮点数可以看作是数学里面的小数。在</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中使用</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print</a:t>
            </a: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函数打印一个整数或者浮点数，可以看到这个整数或者浮点数被原样打印了出来：</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r>
              <a:rPr lang="en-US" altLang="zh-CN" sz="2800" b="1" dirty="0">
                <a:solidFill>
                  <a:srgbClr val="0070C0"/>
                </a:solidFill>
              </a:rPr>
              <a:t>&gt;&gt;&gt; print(1234)</a:t>
            </a:r>
            <a:endParaRPr lang="zh-CN" altLang="zh-CN" sz="2800" b="1" dirty="0">
              <a:solidFill>
                <a:srgbClr val="0070C0"/>
              </a:solidFill>
            </a:endParaRPr>
          </a:p>
          <a:p>
            <a:r>
              <a:rPr lang="en-US" altLang="zh-CN" sz="2800" b="1" dirty="0">
                <a:solidFill>
                  <a:srgbClr val="0070C0"/>
                </a:solidFill>
              </a:rPr>
              <a:t>1234</a:t>
            </a:r>
            <a:endParaRPr lang="zh-CN" altLang="zh-CN" sz="2800" b="1" dirty="0">
              <a:solidFill>
                <a:srgbClr val="0070C0"/>
              </a:solidFill>
            </a:endParaRPr>
          </a:p>
          <a:p>
            <a:r>
              <a:rPr lang="en-US" altLang="zh-CN" sz="2800" b="1" dirty="0">
                <a:solidFill>
                  <a:srgbClr val="0070C0"/>
                </a:solidFill>
              </a:rPr>
              <a:t>&gt;&gt;&gt; print(3.14159)</a:t>
            </a:r>
            <a:endParaRPr lang="zh-CN" altLang="zh-CN" sz="2800" b="1" dirty="0">
              <a:solidFill>
                <a:srgbClr val="0070C0"/>
              </a:solidFill>
            </a:endParaRPr>
          </a:p>
          <a:p>
            <a:r>
              <a:rPr lang="en-US" altLang="zh-CN" sz="2800" b="1" dirty="0" smtClean="0">
                <a:solidFill>
                  <a:srgbClr val="0070C0"/>
                </a:solidFill>
              </a:rPr>
              <a:t>3.14159</a:t>
            </a:r>
            <a:endParaRPr lang="zh-CN" altLang="zh-CN" sz="2800" b="1" dirty="0">
              <a:solidFill>
                <a:srgbClr val="0070C0"/>
              </a:solidFill>
            </a:endParaRPr>
          </a:p>
        </p:txBody>
      </p:sp>
    </p:spTree>
    <p:extLst>
      <p:ext uri="{BB962C8B-B14F-4D97-AF65-F5344CB8AC3E}">
        <p14:creationId xmlns:p14="http://schemas.microsoft.com/office/powerpoint/2010/main" val="3210285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34942"/>
            <a:ext cx="10058400" cy="4023360"/>
          </a:xfrm>
        </p:spPr>
        <p:txBody>
          <a:bodyPr>
            <a:normAutofit lnSpcReduction="10000"/>
          </a:bodyPr>
          <a:lstStyle/>
          <a:p>
            <a:r>
              <a:rPr lang="en-US" altLang="zh-CN" dirty="0" smtClean="0"/>
              <a:t>        </a:t>
            </a:r>
            <a:r>
              <a:rPr lang="zh-CN" altLang="zh-CN" dirty="0" smtClean="0"/>
              <a:t>整数</a:t>
            </a:r>
            <a:r>
              <a:rPr lang="zh-CN" altLang="zh-CN" dirty="0"/>
              <a:t>的加、减、乘可以直接在</a:t>
            </a:r>
            <a:r>
              <a:rPr lang="en-US" altLang="zh-CN" dirty="0"/>
              <a:t>print</a:t>
            </a:r>
            <a:r>
              <a:rPr lang="zh-CN" altLang="zh-CN" dirty="0"/>
              <a:t>中进行，也可以通过括号来改变运算的优先级：</a:t>
            </a:r>
          </a:p>
          <a:p>
            <a:r>
              <a:rPr lang="en-US" altLang="zh-CN" dirty="0">
                <a:solidFill>
                  <a:srgbClr val="0070C0"/>
                </a:solidFill>
              </a:rPr>
              <a:t>&gt;&gt;&gt; print(1 - 10)</a:t>
            </a:r>
            <a:endParaRPr lang="zh-CN" altLang="zh-CN" dirty="0">
              <a:solidFill>
                <a:srgbClr val="0070C0"/>
              </a:solidFill>
            </a:endParaRPr>
          </a:p>
          <a:p>
            <a:r>
              <a:rPr lang="en-US" altLang="zh-CN" dirty="0">
                <a:solidFill>
                  <a:srgbClr val="0070C0"/>
                </a:solidFill>
              </a:rPr>
              <a:t>-9</a:t>
            </a:r>
            <a:endParaRPr lang="zh-CN" altLang="zh-CN" dirty="0">
              <a:solidFill>
                <a:srgbClr val="0070C0"/>
              </a:solidFill>
            </a:endParaRPr>
          </a:p>
          <a:p>
            <a:r>
              <a:rPr lang="en-US" altLang="zh-CN" dirty="0">
                <a:solidFill>
                  <a:srgbClr val="0070C0"/>
                </a:solidFill>
              </a:rPr>
              <a:t>&gt;&gt;&gt; print(3 + 2 -5 * 0)</a:t>
            </a:r>
            <a:endParaRPr lang="zh-CN" altLang="zh-CN" dirty="0">
              <a:solidFill>
                <a:srgbClr val="0070C0"/>
              </a:solidFill>
            </a:endParaRPr>
          </a:p>
          <a:p>
            <a:r>
              <a:rPr lang="en-US" altLang="zh-CN" dirty="0">
                <a:solidFill>
                  <a:srgbClr val="0070C0"/>
                </a:solidFill>
              </a:rPr>
              <a:t>5</a:t>
            </a:r>
            <a:endParaRPr lang="zh-CN" altLang="zh-CN" dirty="0">
              <a:solidFill>
                <a:srgbClr val="0070C0"/>
              </a:solidFill>
            </a:endParaRPr>
          </a:p>
          <a:p>
            <a:r>
              <a:rPr lang="en-US" altLang="zh-CN" dirty="0">
                <a:solidFill>
                  <a:srgbClr val="0070C0"/>
                </a:solidFill>
              </a:rPr>
              <a:t>&gt;&gt;&gt; print((3 + 2 - 5) * 0)</a:t>
            </a:r>
            <a:endParaRPr lang="zh-CN" altLang="zh-CN" dirty="0">
              <a:solidFill>
                <a:srgbClr val="0070C0"/>
              </a:solidFill>
            </a:endParaRPr>
          </a:p>
          <a:p>
            <a:r>
              <a:rPr lang="en-US" altLang="zh-CN" dirty="0" smtClean="0">
                <a:solidFill>
                  <a:srgbClr val="0070C0"/>
                </a:solidFill>
              </a:rPr>
              <a:t>0</a:t>
            </a:r>
            <a:endParaRPr lang="zh-CN" altLang="zh-CN" dirty="0">
              <a:solidFill>
                <a:srgbClr val="0070C0"/>
              </a:solidFill>
            </a:endParaRPr>
          </a:p>
        </p:txBody>
      </p:sp>
    </p:spTree>
    <p:extLst>
      <p:ext uri="{BB962C8B-B14F-4D97-AF65-F5344CB8AC3E}">
        <p14:creationId xmlns:p14="http://schemas.microsoft.com/office/powerpoint/2010/main" val="562555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en-US" altLang="zh-CN" dirty="0" err="1"/>
              <a:t>PyCharm</a:t>
            </a:r>
            <a:r>
              <a:rPr lang="zh-CN" altLang="zh-CN" dirty="0"/>
              <a:t>中的运行效果如图</a:t>
            </a:r>
            <a:r>
              <a:rPr lang="en-US" altLang="zh-CN" dirty="0"/>
              <a:t>2-20</a:t>
            </a:r>
            <a:r>
              <a:rPr lang="zh-CN" altLang="zh-CN" dirty="0"/>
              <a:t>所示。</a:t>
            </a:r>
          </a:p>
          <a:p>
            <a:endParaRPr lang="zh-CN" altLang="en-US" dirty="0"/>
          </a:p>
        </p:txBody>
      </p:sp>
      <p:pic>
        <p:nvPicPr>
          <p:cNvPr id="2050" name="Picture 2" descr="图2-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3294" y="2479352"/>
            <a:ext cx="4766372" cy="33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30533" y="5893161"/>
            <a:ext cx="4217821"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2-20  </a:t>
            </a:r>
            <a:r>
              <a:rPr lang="zh-CN" altLang="zh-CN" b="1" kern="100" dirty="0">
                <a:latin typeface="宋体" panose="02010600030101010101" pitchFamily="2" charset="-122"/>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Python</a:t>
            </a:r>
            <a:r>
              <a:rPr lang="zh-CN" altLang="zh-CN" b="1" kern="100" dirty="0">
                <a:latin typeface="宋体" panose="02010600030101010101" pitchFamily="2" charset="-122"/>
                <a:ea typeface="方正书宋简体"/>
                <a:cs typeface="宋体" panose="02010600030101010101" pitchFamily="2" charset="-122"/>
              </a:rPr>
              <a:t>进行加、减、乘运算</a:t>
            </a:r>
            <a:endParaRPr lang="zh-CN" altLang="en-US" b="1" dirty="0"/>
          </a:p>
        </p:txBody>
      </p:sp>
    </p:spTree>
    <p:extLst>
      <p:ext uri="{BB962C8B-B14F-4D97-AF65-F5344CB8AC3E}">
        <p14:creationId xmlns:p14="http://schemas.microsoft.com/office/powerpoint/2010/main" val="30025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57244"/>
            <a:ext cx="10058400" cy="4023360"/>
          </a:xfrm>
        </p:spPr>
        <p:txBody>
          <a:bodyPr/>
          <a:lstStyle/>
          <a:p>
            <a:r>
              <a:rPr lang="en-US" altLang="zh-CN" dirty="0" smtClean="0"/>
              <a:t>         </a:t>
            </a:r>
            <a:r>
              <a:rPr lang="zh-CN" altLang="zh-CN" dirty="0" smtClean="0"/>
              <a:t>上面</a:t>
            </a:r>
            <a:r>
              <a:rPr lang="zh-CN" altLang="zh-CN" dirty="0"/>
              <a:t>的例子说到了整数的加、减、乘，那整数的除法呢？浮点数的加、减、乘、除呢？如果在</a:t>
            </a:r>
            <a:r>
              <a:rPr lang="en-US" altLang="zh-CN" dirty="0"/>
              <a:t>Python</a:t>
            </a:r>
            <a:r>
              <a:rPr lang="zh-CN" altLang="zh-CN" dirty="0"/>
              <a:t>中打印“</a:t>
            </a:r>
            <a:r>
              <a:rPr lang="en-US" altLang="zh-CN" dirty="0"/>
              <a:t>0.1 + 0.2</a:t>
            </a:r>
            <a:r>
              <a:rPr lang="zh-CN" altLang="zh-CN" dirty="0"/>
              <a:t>”的结果，会得到什么呢？例如下列代码：</a:t>
            </a:r>
          </a:p>
          <a:p>
            <a:r>
              <a:rPr lang="zh-CN" altLang="zh-CN" dirty="0">
                <a:solidFill>
                  <a:srgbClr val="0070C0"/>
                </a:solidFill>
              </a:rPr>
              <a:t>&gt;&gt;&gt; print(0.1 + 0.2)</a:t>
            </a:r>
          </a:p>
          <a:p>
            <a:r>
              <a:rPr lang="zh-CN" altLang="zh-CN" dirty="0">
                <a:solidFill>
                  <a:srgbClr val="0070C0"/>
                </a:solidFill>
              </a:rPr>
              <a:t>0.30000000000000004</a:t>
            </a:r>
          </a:p>
          <a:p>
            <a:endParaRPr lang="zh-CN" altLang="en-US" dirty="0">
              <a:solidFill>
                <a:srgbClr val="0070C0"/>
              </a:solidFill>
            </a:endParaRPr>
          </a:p>
        </p:txBody>
      </p:sp>
    </p:spTree>
    <p:extLst>
      <p:ext uri="{BB962C8B-B14F-4D97-AF65-F5344CB8AC3E}">
        <p14:creationId xmlns:p14="http://schemas.microsoft.com/office/powerpoint/2010/main" val="41682282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9582" y="2091061"/>
            <a:ext cx="10058400" cy="4023360"/>
          </a:xfrm>
        </p:spPr>
        <p:txBody>
          <a:bodyPr/>
          <a:lstStyle/>
          <a:p>
            <a:r>
              <a:rPr lang="en-US" altLang="zh-CN" dirty="0" smtClean="0"/>
              <a:t>         </a:t>
            </a:r>
            <a:r>
              <a:rPr lang="zh-CN" altLang="zh-CN" dirty="0" smtClean="0"/>
              <a:t>结果</a:t>
            </a:r>
            <a:r>
              <a:rPr lang="zh-CN" altLang="zh-CN" dirty="0"/>
              <a:t>并不是</a:t>
            </a:r>
            <a:r>
              <a:rPr lang="en-US" altLang="zh-CN" dirty="0"/>
              <a:t>0.3</a:t>
            </a:r>
            <a:r>
              <a:rPr lang="zh-CN" altLang="zh-CN" dirty="0"/>
              <a:t>，而是一个很长的浮点数。这不是</a:t>
            </a:r>
            <a:r>
              <a:rPr lang="en-US" altLang="zh-CN" dirty="0"/>
              <a:t>Python</a:t>
            </a:r>
            <a:r>
              <a:rPr lang="zh-CN" altLang="zh-CN" dirty="0"/>
              <a:t>的问题，</a:t>
            </a:r>
            <a:r>
              <a:rPr lang="en-US" altLang="zh-CN" dirty="0"/>
              <a:t>Java</a:t>
            </a:r>
            <a:r>
              <a:rPr lang="zh-CN" altLang="zh-CN" dirty="0"/>
              <a:t>、</a:t>
            </a:r>
            <a:r>
              <a:rPr lang="en-US" altLang="zh-CN" dirty="0"/>
              <a:t>C</a:t>
            </a:r>
            <a:r>
              <a:rPr lang="zh-CN" altLang="zh-CN" dirty="0"/>
              <a:t>语言、</a:t>
            </a:r>
            <a:r>
              <a:rPr lang="en-US" altLang="zh-CN" dirty="0"/>
              <a:t>C++</a:t>
            </a:r>
            <a:r>
              <a:rPr lang="zh-CN" altLang="zh-CN" dirty="0"/>
              <a:t>等各种语言都有这个问题。这是由于计算机里面浮点数的储存机制导致的。有兴趣的读者可以了解一下浮点数从十进制转化为二进制的原理和结果。</a:t>
            </a:r>
          </a:p>
          <a:p>
            <a:r>
              <a:rPr lang="en-US" altLang="zh-CN" dirty="0" smtClean="0"/>
              <a:t>         </a:t>
            </a:r>
            <a:r>
              <a:rPr lang="zh-CN" altLang="zh-CN" dirty="0" smtClean="0"/>
              <a:t>由于</a:t>
            </a:r>
            <a:r>
              <a:rPr lang="zh-CN" altLang="zh-CN" dirty="0"/>
              <a:t>这个原因，不应该直接使用</a:t>
            </a:r>
            <a:r>
              <a:rPr lang="en-US" altLang="zh-CN" dirty="0"/>
              <a:t>Python</a:t>
            </a:r>
            <a:r>
              <a:rPr lang="zh-CN" altLang="zh-CN" dirty="0"/>
              <a:t>来进行精确的计算，但是进行日常的精度不高的四则运算是没有问题的，如图</a:t>
            </a:r>
            <a:r>
              <a:rPr lang="en-US" altLang="zh-CN" dirty="0"/>
              <a:t>2-21</a:t>
            </a:r>
            <a:r>
              <a:rPr lang="zh-CN" altLang="zh-CN" dirty="0"/>
              <a:t>所示</a:t>
            </a:r>
            <a:r>
              <a:rPr lang="zh-CN" altLang="zh-CN" dirty="0" smtClean="0"/>
              <a:t>。</a:t>
            </a:r>
            <a:endParaRPr lang="en-US" altLang="zh-CN" dirty="0" smtClean="0"/>
          </a:p>
          <a:p>
            <a:r>
              <a:rPr lang="en-US" altLang="zh-CN" dirty="0"/>
              <a:t> </a:t>
            </a:r>
            <a:r>
              <a:rPr lang="en-US" altLang="zh-CN" dirty="0" smtClean="0"/>
              <a:t>       </a:t>
            </a:r>
            <a:endParaRPr lang="zh-CN" altLang="en-US" dirty="0"/>
          </a:p>
        </p:txBody>
      </p:sp>
    </p:spTree>
    <p:extLst>
      <p:ext uri="{BB962C8B-B14F-4D97-AF65-F5344CB8AC3E}">
        <p14:creationId xmlns:p14="http://schemas.microsoft.com/office/powerpoint/2010/main" val="2545889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1921" y="2848632"/>
            <a:ext cx="3875591" cy="296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70663" y="5893640"/>
            <a:ext cx="6096000" cy="369332"/>
          </a:xfrm>
          <a:prstGeom prst="rect">
            <a:avLst/>
          </a:prstGeom>
        </p:spPr>
        <p:txBody>
          <a:bodyPr>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2-21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进行整数的除法和浮点数</a:t>
            </a:r>
            <a:r>
              <a:rPr lang="zh-CN" altLang="zh-CN" b="1" kern="100" dirty="0" smtClean="0">
                <a:latin typeface="Times New Roman" panose="02020603050405020304" pitchFamily="18" charset="0"/>
                <a:ea typeface="方正书宋简体"/>
                <a:cs typeface="Times New Roman" panose="02020603050405020304" pitchFamily="18" charset="0"/>
              </a:rPr>
              <a:t>的</a:t>
            </a:r>
            <a:endParaRPr lang="zh-CN" altLang="en-US" b="1" dirty="0"/>
          </a:p>
        </p:txBody>
      </p:sp>
      <p:sp>
        <p:nvSpPr>
          <p:cNvPr id="5" name="矩形 4"/>
          <p:cNvSpPr/>
          <p:nvPr/>
        </p:nvSpPr>
        <p:spPr>
          <a:xfrm>
            <a:off x="970156" y="1852215"/>
            <a:ext cx="10259122" cy="1384995"/>
          </a:xfrm>
          <a:prstGeom prst="rect">
            <a:avLst/>
          </a:prstGeom>
        </p:spPr>
        <p:txBody>
          <a:bodyPr wrap="square">
            <a:spAutoFit/>
          </a:bodyPr>
          <a:lstStyle/>
          <a:p>
            <a:r>
              <a:rPr lang="en-US" altLang="zh-CN" sz="2800" b="1" dirty="0" smtClean="0"/>
              <a:t>         </a:t>
            </a:r>
            <a:r>
              <a:rPr lang="zh-CN" altLang="zh-CN" sz="2800" b="1" dirty="0" smtClean="0"/>
              <a:t>在</a:t>
            </a:r>
            <a:r>
              <a:rPr lang="zh-CN" altLang="zh-CN" sz="2800" b="1" dirty="0"/>
              <a:t>图</a:t>
            </a:r>
            <a:r>
              <a:rPr lang="en-US" altLang="zh-CN" sz="2800" b="1" dirty="0"/>
              <a:t>2-21</a:t>
            </a:r>
            <a:r>
              <a:rPr lang="zh-CN" altLang="zh-CN" sz="2800" b="1" dirty="0"/>
              <a:t>中，第</a:t>
            </a:r>
            <a:r>
              <a:rPr lang="en-US" altLang="zh-CN" sz="2800" b="1" dirty="0"/>
              <a:t>7</a:t>
            </a:r>
            <a:r>
              <a:rPr lang="zh-CN" altLang="zh-CN" sz="2800" b="1" dirty="0"/>
              <a:t>行使用</a:t>
            </a:r>
            <a:r>
              <a:rPr lang="en-US" altLang="zh-CN" sz="2800" b="1" dirty="0"/>
              <a:t>#</a:t>
            </a:r>
            <a:r>
              <a:rPr lang="zh-CN" altLang="zh-CN" sz="2800" b="1" dirty="0"/>
              <a:t>号开头的内容表示注释，</a:t>
            </a:r>
            <a:r>
              <a:rPr lang="en-US" altLang="zh-CN" sz="2800" b="1" dirty="0"/>
              <a:t>Python</a:t>
            </a:r>
            <a:r>
              <a:rPr lang="zh-CN" altLang="zh-CN" sz="2800" b="1" dirty="0"/>
              <a:t>在运行的时候会自动忽略</a:t>
            </a:r>
            <a:r>
              <a:rPr lang="en-US" altLang="zh-CN" sz="2800" b="1" dirty="0"/>
              <a:t>#</a:t>
            </a:r>
            <a:r>
              <a:rPr lang="zh-CN" altLang="zh-CN" sz="2800" b="1" dirty="0"/>
              <a:t>号后面的内容。</a:t>
            </a:r>
          </a:p>
          <a:p>
            <a:endParaRPr lang="zh-CN" altLang="en-US" sz="2800" b="1" dirty="0"/>
          </a:p>
        </p:txBody>
      </p:sp>
    </p:spTree>
    <p:extLst>
      <p:ext uri="{BB962C8B-B14F-4D97-AF65-F5344CB8AC3E}">
        <p14:creationId xmlns:p14="http://schemas.microsoft.com/office/powerpoint/2010/main" val="2001960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5660359" cy="4023360"/>
          </a:xfrm>
        </p:spPr>
        <p:txBody>
          <a:bodyPr/>
          <a:lstStyle/>
          <a:p>
            <a:r>
              <a:rPr lang="en-US" altLang="zh-CN" dirty="0">
                <a:solidFill>
                  <a:srgbClr val="C00000"/>
                </a:solidFill>
              </a:rPr>
              <a:t>2</a:t>
            </a:r>
            <a:r>
              <a:rPr lang="zh-CN" altLang="zh-CN" dirty="0">
                <a:solidFill>
                  <a:srgbClr val="C00000"/>
                </a:solidFill>
              </a:rPr>
              <a:t>．变量</a:t>
            </a:r>
          </a:p>
          <a:p>
            <a:r>
              <a:rPr lang="en-US" altLang="zh-CN" dirty="0" smtClean="0"/>
              <a:t>         </a:t>
            </a:r>
            <a:r>
              <a:rPr lang="zh-CN" altLang="zh-CN" dirty="0" smtClean="0"/>
              <a:t>所谓</a:t>
            </a:r>
            <a:r>
              <a:rPr lang="zh-CN" altLang="zh-CN" dirty="0"/>
              <a:t>变量，可以理解为一个存放其他数据的盒子。使用变量可以减少重复输入。例如在</a:t>
            </a:r>
            <a:r>
              <a:rPr lang="en-US" altLang="zh-CN" dirty="0"/>
              <a:t>Python</a:t>
            </a:r>
            <a:r>
              <a:rPr lang="zh-CN" altLang="zh-CN" dirty="0"/>
              <a:t>中计算一个长方体的底面积和体积，代码如图</a:t>
            </a:r>
            <a:r>
              <a:rPr lang="en-US" altLang="zh-CN" dirty="0"/>
              <a:t>2-22</a:t>
            </a:r>
            <a:r>
              <a:rPr lang="zh-CN" altLang="zh-CN" dirty="0"/>
              <a:t>所示。</a:t>
            </a:r>
          </a:p>
          <a:p>
            <a:endParaRPr lang="zh-CN" altLang="en-US" dirty="0"/>
          </a:p>
        </p:txBody>
      </p:sp>
      <p:pic>
        <p:nvPicPr>
          <p:cNvPr id="4" name="Picture 3" descr="2-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0710" y="2268461"/>
            <a:ext cx="3835905" cy="338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74981" y="5894949"/>
            <a:ext cx="491512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2-22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中计算长方体的底面积和体积</a:t>
            </a:r>
            <a:endParaRPr lang="zh-CN" altLang="en-US" b="1" dirty="0"/>
          </a:p>
        </p:txBody>
      </p:sp>
    </p:spTree>
    <p:extLst>
      <p:ext uri="{BB962C8B-B14F-4D97-AF65-F5344CB8AC3E}">
        <p14:creationId xmlns:p14="http://schemas.microsoft.com/office/powerpoint/2010/main" val="3888505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43510" cy="4023360"/>
          </a:xfrm>
        </p:spPr>
        <p:txBody>
          <a:bodyPr/>
          <a:lstStyle/>
          <a:p>
            <a:r>
              <a:rPr lang="en-US" altLang="zh-CN" dirty="0" smtClean="0"/>
              <a:t>         </a:t>
            </a:r>
            <a:r>
              <a:rPr lang="zh-CN" altLang="zh-CN" dirty="0" smtClean="0"/>
              <a:t>在</a:t>
            </a:r>
            <a:r>
              <a:rPr lang="zh-CN" altLang="zh-CN" dirty="0"/>
              <a:t>图</a:t>
            </a:r>
            <a:r>
              <a:rPr lang="en-US" altLang="zh-CN" dirty="0"/>
              <a:t>2-22</a:t>
            </a:r>
            <a:r>
              <a:rPr lang="zh-CN" altLang="zh-CN" dirty="0"/>
              <a:t>的代码中，变量在等号的左边，变量里面将要存放的值在等号的右边。等号是赋值的意思。将等号右边的值赋给左边的变量，这样变量里面的值就等于右边了</a:t>
            </a:r>
            <a:r>
              <a:rPr lang="zh-CN" altLang="zh-CN" dirty="0" smtClean="0"/>
              <a:t>。</a:t>
            </a:r>
            <a:endParaRPr lang="en-US" altLang="zh-CN" dirty="0" smtClean="0"/>
          </a:p>
          <a:p>
            <a:r>
              <a:rPr lang="en-US" altLang="zh-CN" dirty="0"/>
              <a:t> </a:t>
            </a:r>
            <a:r>
              <a:rPr lang="en-US" altLang="zh-CN" dirty="0" smtClean="0"/>
              <a:t>        </a:t>
            </a:r>
            <a:r>
              <a:rPr lang="zh-CN" altLang="zh-CN" dirty="0" smtClean="0"/>
              <a:t>而</a:t>
            </a:r>
            <a:r>
              <a:rPr lang="zh-CN" altLang="zh-CN" dirty="0"/>
              <a:t>如果等号的右边也是一个变量，那么就把等号右边的变量里面的值赋给等号左边的变量。</a:t>
            </a:r>
          </a:p>
          <a:p>
            <a:endParaRPr lang="zh-CN" altLang="en-US" dirty="0"/>
          </a:p>
        </p:txBody>
      </p:sp>
    </p:spTree>
    <p:extLst>
      <p:ext uri="{BB962C8B-B14F-4D97-AF65-F5344CB8AC3E}">
        <p14:creationId xmlns:p14="http://schemas.microsoft.com/office/powerpoint/2010/main" val="35911842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499995004">
                <a:solidFill>
                  <a:srgbClr val="7030A0"/>
                </a:solidFill>
                <a:latin typeface="黑体" panose="02010609060101010101" pitchFamily="49" charset="-122"/>
                <a:ea typeface="黑体" panose="02010609060101010101" pitchFamily="49" charset="-122"/>
                <a:cs typeface="+mn-cs"/>
              </a:rPr>
              <a:t>2.3.2  </a:t>
            </a:r>
            <a:r>
              <a:rPr lang="zh-CN" altLang="en-US" sz="4000" dirty="0" bmk="_Toc499995004">
                <a:solidFill>
                  <a:srgbClr val="7030A0"/>
                </a:solidFill>
                <a:latin typeface="黑体" panose="02010609060101010101" pitchFamily="49" charset="-122"/>
                <a:ea typeface="黑体" panose="02010609060101010101" pitchFamily="49" charset="-122"/>
                <a:cs typeface="+mn-cs"/>
              </a:rPr>
              <a:t>字符串、列表、元组</a:t>
            </a:r>
            <a:endParaRPr lang="zh-CN" altLang="en-US" sz="4000" dirty="0" bmk="_Toc49999500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3780262" y="2194927"/>
            <a:ext cx="762743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．字符串（</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String</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中，除了整数和浮点数外，还有字符串。任何被单引号或者双引号括起来的内容都可以认为是字符串。字符串也可以赋值给变量。</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295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2.1  Python</a:t>
            </a:r>
            <a:r>
              <a:rPr lang="zh-CN" altLang="zh-CN" sz="4000" dirty="0">
                <a:solidFill>
                  <a:srgbClr val="0070C0"/>
                </a:solidFill>
                <a:latin typeface="华文行楷" panose="02010800040101010101" pitchFamily="2" charset="-122"/>
                <a:ea typeface="华文行楷" panose="02010800040101010101" pitchFamily="2" charset="-122"/>
              </a:rPr>
              <a:t>的安装和运行</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1097279" y="2303141"/>
            <a:ext cx="994162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由于历史原因，</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有两个主要的大版本：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。这两个大版本同时在往各自的方向发展。绝大多数的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代码在这两个大版本中可以通用，但也有少数代码只能在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中运行，或者只能在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中运行。</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官方曾经宣布，在今后的发展中，</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3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的升级会增加新功能，而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的升级只会做错误修正，不会增加新的功能。</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578533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1231" y="2124514"/>
            <a:ext cx="10990642" cy="4023360"/>
          </a:xfrm>
        </p:spPr>
        <p:txBody>
          <a:bodyPr>
            <a:noAutofit/>
          </a:bodyPr>
          <a:lstStyle/>
          <a:p>
            <a:r>
              <a:rPr lang="zh-CN" altLang="zh-CN" sz="2400" dirty="0">
                <a:solidFill>
                  <a:srgbClr val="0070C0"/>
                </a:solidFill>
              </a:rPr>
              <a:t>string_1 = '我是一个字符串' #字符串可以是中文或者任何其他语言</a:t>
            </a:r>
          </a:p>
          <a:p>
            <a:r>
              <a:rPr lang="zh-CN" altLang="zh-CN" sz="2400" dirty="0">
                <a:solidFill>
                  <a:srgbClr val="0070C0"/>
                </a:solidFill>
              </a:rPr>
              <a:t>string_2 = 'I am a string'</a:t>
            </a:r>
          </a:p>
          <a:p>
            <a:r>
              <a:rPr lang="zh-CN" altLang="zh-CN" sz="2400" dirty="0">
                <a:solidFill>
                  <a:srgbClr val="0070C0"/>
                </a:solidFill>
              </a:rPr>
              <a:t>string_3 = '' #空字符串</a:t>
            </a:r>
          </a:p>
          <a:p>
            <a:r>
              <a:rPr lang="zh-CN" altLang="zh-CN" sz="2400" dirty="0">
                <a:solidFill>
                  <a:srgbClr val="0070C0"/>
                </a:solidFill>
              </a:rPr>
              <a:t>string_4 = ' ' #空格</a:t>
            </a:r>
          </a:p>
          <a:p>
            <a:r>
              <a:rPr lang="zh-CN" altLang="zh-CN" sz="2400" dirty="0">
                <a:solidFill>
                  <a:srgbClr val="0070C0"/>
                </a:solidFill>
              </a:rPr>
              <a:t>string_5 = 'a' #字符串可以只有一个字母</a:t>
            </a:r>
          </a:p>
          <a:p>
            <a:r>
              <a:rPr lang="zh-CN" altLang="zh-CN" sz="2400" dirty="0">
                <a:solidFill>
                  <a:srgbClr val="0070C0"/>
                </a:solidFill>
              </a:rPr>
              <a:t>string_6 = '123' #字符串型的数字</a:t>
            </a:r>
          </a:p>
          <a:p>
            <a:r>
              <a:rPr lang="zh-CN" altLang="zh-CN" sz="2400" dirty="0">
                <a:solidFill>
                  <a:srgbClr val="0070C0"/>
                </a:solidFill>
              </a:rPr>
              <a:t>string_7 = '我是字符串 I am a string 12345'</a:t>
            </a:r>
          </a:p>
          <a:p>
            <a:r>
              <a:rPr lang="en-US" altLang="zh-CN" sz="2400" dirty="0">
                <a:solidFill>
                  <a:srgbClr val="0070C0"/>
                </a:solidFill>
              </a:rPr>
              <a:t>string_8 = "</a:t>
            </a:r>
            <a:r>
              <a:rPr lang="zh-CN" altLang="zh-CN" sz="2400" dirty="0">
                <a:solidFill>
                  <a:srgbClr val="0070C0"/>
                </a:solidFill>
              </a:rPr>
              <a:t>我是用双引号括起来的字符串，我和单引号括起来的字符串没有区别</a:t>
            </a:r>
            <a:r>
              <a:rPr lang="en-US" altLang="zh-CN" sz="2400" dirty="0">
                <a:solidFill>
                  <a:srgbClr val="0070C0"/>
                </a:solidFill>
              </a:rPr>
              <a:t>"</a:t>
            </a:r>
            <a:endParaRPr lang="zh-CN" altLang="en-US" sz="2400" dirty="0">
              <a:solidFill>
                <a:srgbClr val="0070C0"/>
              </a:solidFill>
            </a:endParaRPr>
          </a:p>
        </p:txBody>
      </p:sp>
    </p:spTree>
    <p:extLst>
      <p:ext uri="{BB962C8B-B14F-4D97-AF65-F5344CB8AC3E}">
        <p14:creationId xmlns:p14="http://schemas.microsoft.com/office/powerpoint/2010/main" val="1683637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从</a:t>
            </a:r>
            <a:r>
              <a:rPr lang="zh-CN" altLang="zh-CN" dirty="0"/>
              <a:t>上面的</a:t>
            </a:r>
            <a:r>
              <a:rPr lang="en-US" altLang="zh-CN" dirty="0"/>
              <a:t>8</a:t>
            </a:r>
            <a:r>
              <a:rPr lang="zh-CN" altLang="zh-CN" dirty="0"/>
              <a:t>行代码中可以看到，字符串的内容可以是中文，可以是英文，可以是数字，可以是空格，可以是中文、英文、数字和空格的组合。</a:t>
            </a:r>
          </a:p>
          <a:p>
            <a:r>
              <a:rPr lang="en-US" altLang="zh-CN" dirty="0" smtClean="0"/>
              <a:t>        </a:t>
            </a:r>
            <a:r>
              <a:rPr lang="zh-CN" altLang="zh-CN" dirty="0" smtClean="0"/>
              <a:t>需要</a:t>
            </a:r>
            <a:r>
              <a:rPr lang="zh-CN" altLang="zh-CN" dirty="0"/>
              <a:t>注意的是，字符串形式的数字和普通的数字是不一样的，它们不相等。例如如下代码：</a:t>
            </a:r>
          </a:p>
          <a:p>
            <a:r>
              <a:rPr lang="zh-CN" altLang="zh-CN" dirty="0">
                <a:solidFill>
                  <a:srgbClr val="0070C0"/>
                </a:solidFill>
              </a:rPr>
              <a:t>string_6 = '123'</a:t>
            </a:r>
          </a:p>
          <a:p>
            <a:r>
              <a:rPr lang="zh-CN" altLang="zh-CN" dirty="0">
                <a:solidFill>
                  <a:srgbClr val="0070C0"/>
                </a:solidFill>
              </a:rPr>
              <a:t>int_variable = 123</a:t>
            </a:r>
          </a:p>
          <a:p>
            <a:endParaRPr lang="zh-CN" altLang="en-US" dirty="0">
              <a:solidFill>
                <a:srgbClr val="0070C0"/>
              </a:solidFill>
            </a:endParaRPr>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9416" y="4109521"/>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32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198905" cy="4588520"/>
          </a:xfrm>
        </p:spPr>
        <p:txBody>
          <a:bodyPr>
            <a:normAutofit/>
          </a:bodyPr>
          <a:lstStyle/>
          <a:p>
            <a:r>
              <a:rPr lang="en-US" altLang="zh-CN" dirty="0">
                <a:solidFill>
                  <a:srgbClr val="C00000"/>
                </a:solidFill>
              </a:rPr>
              <a:t>2</a:t>
            </a:r>
            <a:r>
              <a:rPr lang="zh-CN" altLang="zh-CN" dirty="0">
                <a:solidFill>
                  <a:srgbClr val="C00000"/>
                </a:solidFill>
              </a:rPr>
              <a:t>．列表（</a:t>
            </a:r>
            <a:r>
              <a:rPr lang="en-US" altLang="zh-CN" dirty="0">
                <a:solidFill>
                  <a:srgbClr val="C00000"/>
                </a:solidFill>
              </a:rPr>
              <a:t>List</a:t>
            </a:r>
            <a:r>
              <a:rPr lang="zh-CN" altLang="zh-CN" dirty="0">
                <a:solidFill>
                  <a:srgbClr val="C00000"/>
                </a:solidFill>
              </a:rPr>
              <a:t>）</a:t>
            </a:r>
          </a:p>
          <a:p>
            <a:r>
              <a:rPr lang="en-US" altLang="zh-CN" dirty="0" smtClean="0"/>
              <a:t>         </a:t>
            </a:r>
            <a:r>
              <a:rPr lang="zh-CN" altLang="zh-CN" dirty="0" smtClean="0"/>
              <a:t>列表</a:t>
            </a:r>
            <a:r>
              <a:rPr lang="zh-CN" altLang="zh-CN" dirty="0"/>
              <a:t>是</a:t>
            </a:r>
            <a:r>
              <a:rPr lang="en-US" altLang="zh-CN" dirty="0"/>
              <a:t>Python</a:t>
            </a:r>
            <a:r>
              <a:rPr lang="zh-CN" altLang="zh-CN" dirty="0"/>
              <a:t>里面的容器之一，由方括号和方括号括起来的数据构成。里面的数据可以是整数、浮点数、字符串，也可以是另一个列表或者其他的数据结构。列表里面的每一项叫作列表的一个元素，每个元素之间使用英文逗号隔开：</a:t>
            </a:r>
          </a:p>
          <a:p>
            <a:r>
              <a:rPr lang="zh-CN" altLang="zh-CN" dirty="0">
                <a:solidFill>
                  <a:srgbClr val="0070C0"/>
                </a:solidFill>
              </a:rPr>
              <a:t>list_1 = [1, 2, 3, 4, 5] #列表里面有5个元素，全部是数字</a:t>
            </a:r>
          </a:p>
          <a:p>
            <a:r>
              <a:rPr lang="zh-CN" altLang="zh-CN" dirty="0">
                <a:solidFill>
                  <a:srgbClr val="0070C0"/>
                </a:solidFill>
              </a:rPr>
              <a:t>list_2 = ['abc', 'x', '', 'kkk'] #列表里面有4个元素，全部是字符串</a:t>
            </a:r>
          </a:p>
          <a:p>
            <a:r>
              <a:rPr lang="zh-CN" altLang="zh-CN" dirty="0">
                <a:solidFill>
                  <a:srgbClr val="0070C0"/>
                </a:solidFill>
              </a:rPr>
              <a:t>list_3 = [] #空列表</a:t>
            </a:r>
          </a:p>
          <a:p>
            <a:r>
              <a:rPr lang="zh-CN" altLang="zh-CN" dirty="0">
                <a:solidFill>
                  <a:srgbClr val="0070C0"/>
                </a:solidFill>
              </a:rPr>
              <a:t>list_4 = [123, 'xyz', 3.14, [1, 2, 'yy']] #由多种元素组合起来的列表</a:t>
            </a:r>
          </a:p>
          <a:p>
            <a:endParaRPr lang="zh-CN" altLang="en-US" dirty="0">
              <a:solidFill>
                <a:srgbClr val="0070C0"/>
              </a:solidFill>
            </a:endParaRPr>
          </a:p>
        </p:txBody>
      </p:sp>
    </p:spTree>
    <p:extLst>
      <p:ext uri="{BB962C8B-B14F-4D97-AF65-F5344CB8AC3E}">
        <p14:creationId xmlns:p14="http://schemas.microsoft.com/office/powerpoint/2010/main" val="3678628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45733"/>
            <a:ext cx="11039707" cy="4566217"/>
          </a:xfrm>
        </p:spPr>
        <p:txBody>
          <a:bodyPr>
            <a:normAutofit/>
          </a:bodyPr>
          <a:lstStyle/>
          <a:p>
            <a:r>
              <a:rPr lang="en-US" altLang="zh-CN" dirty="0">
                <a:solidFill>
                  <a:srgbClr val="C00000"/>
                </a:solidFill>
              </a:rPr>
              <a:t>3</a:t>
            </a:r>
            <a:r>
              <a:rPr lang="zh-CN" altLang="zh-CN" dirty="0">
                <a:solidFill>
                  <a:srgbClr val="C00000"/>
                </a:solidFill>
              </a:rPr>
              <a:t>．元组（</a:t>
            </a:r>
            <a:r>
              <a:rPr lang="en-US" altLang="zh-CN" dirty="0">
                <a:solidFill>
                  <a:srgbClr val="C00000"/>
                </a:solidFill>
              </a:rPr>
              <a:t>Tuple</a:t>
            </a:r>
            <a:r>
              <a:rPr lang="zh-CN" altLang="zh-CN" dirty="0">
                <a:solidFill>
                  <a:srgbClr val="C00000"/>
                </a:solidFill>
              </a:rPr>
              <a:t>）</a:t>
            </a:r>
          </a:p>
          <a:p>
            <a:r>
              <a:rPr lang="en-US" altLang="zh-CN" dirty="0" smtClean="0"/>
              <a:t>        </a:t>
            </a:r>
            <a:r>
              <a:rPr lang="zh-CN" altLang="zh-CN" dirty="0" smtClean="0"/>
              <a:t>元组</a:t>
            </a:r>
            <a:r>
              <a:rPr lang="zh-CN" altLang="zh-CN" dirty="0"/>
              <a:t>是</a:t>
            </a:r>
            <a:r>
              <a:rPr lang="en-US" altLang="zh-CN" dirty="0"/>
              <a:t>Python</a:t>
            </a:r>
            <a:r>
              <a:rPr lang="zh-CN" altLang="zh-CN" dirty="0"/>
              <a:t>里面的容器之一，由小括号和小括号括起来的数据构成。它的外型和列表非常像，只不过列表使用的是方括号，元组使用的是小括号。“元组”中的“元”和“二元一次方程”中的“元”是同一个意思，“组”就是组合的意思。</a:t>
            </a:r>
          </a:p>
          <a:p>
            <a:r>
              <a:rPr lang="zh-CN" altLang="zh-CN" dirty="0">
                <a:solidFill>
                  <a:srgbClr val="0070C0"/>
                </a:solidFill>
              </a:rPr>
              <a:t>tuple_1 = (1, 2, 3, 4, 5) #元组里面有5个元素，全部为数字</a:t>
            </a:r>
          </a:p>
          <a:p>
            <a:r>
              <a:rPr lang="zh-CN" altLang="zh-CN" dirty="0">
                <a:solidFill>
                  <a:srgbClr val="0070C0"/>
                </a:solidFill>
              </a:rPr>
              <a:t>tuple_2 = ('abc', 'x', '', 'kkk') #元组里面有4个元素，全部是字符串</a:t>
            </a:r>
          </a:p>
          <a:p>
            <a:r>
              <a:rPr lang="zh-CN" altLang="zh-CN" dirty="0">
                <a:solidFill>
                  <a:srgbClr val="0070C0"/>
                </a:solidFill>
              </a:rPr>
              <a:t>tuple_3 = () #空元组</a:t>
            </a:r>
          </a:p>
          <a:p>
            <a:r>
              <a:rPr lang="zh-CN" altLang="zh-CN" dirty="0">
                <a:solidFill>
                  <a:srgbClr val="0070C0"/>
                </a:solidFill>
              </a:rPr>
              <a:t>tuple_4 = (123, 'xyz', [1, 't', 'z'], ('o', 'pp')) #由多种元素组合起来的元组</a:t>
            </a:r>
          </a:p>
          <a:p>
            <a:endParaRPr lang="zh-CN" altLang="en-US" dirty="0">
              <a:solidFill>
                <a:srgbClr val="0070C0"/>
              </a:solidFill>
            </a:endParaRPr>
          </a:p>
        </p:txBody>
      </p:sp>
    </p:spTree>
    <p:extLst>
      <p:ext uri="{BB962C8B-B14F-4D97-AF65-F5344CB8AC3E}">
        <p14:creationId xmlns:p14="http://schemas.microsoft.com/office/powerpoint/2010/main" val="19886057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元组</a:t>
            </a:r>
            <a:r>
              <a:rPr lang="zh-CN" altLang="zh-CN" dirty="0"/>
              <a:t>和列表的区别：列表生成以后还可以往里面继续添加数据，也可以从里面删除数据；但是元组一旦生成就不能修改。如果它里面只有整数、浮点数、字符串、另一个元组，就既不能添加数据，也不能删除数据，还不能修改里面数据的值。但是如果元组里面包含了一个列表，那么这个元组里面的列表依旧可以变化。</a:t>
            </a:r>
          </a:p>
          <a:p>
            <a:endParaRPr lang="zh-CN" altLang="en-US"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9225" y="4319550"/>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556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499995005">
                <a:solidFill>
                  <a:srgbClr val="7030A0"/>
                </a:solidFill>
                <a:latin typeface="黑体" panose="02010609060101010101" pitchFamily="49" charset="-122"/>
                <a:ea typeface="黑体" panose="02010609060101010101" pitchFamily="49" charset="-122"/>
                <a:cs typeface="+mn-cs"/>
              </a:rPr>
              <a:t>2.3.3  </a:t>
            </a:r>
            <a:r>
              <a:rPr lang="zh-CN" altLang="en-US" sz="4000" dirty="0" bmk="_Toc499995005">
                <a:solidFill>
                  <a:srgbClr val="7030A0"/>
                </a:solidFill>
                <a:latin typeface="黑体" panose="02010609060101010101" pitchFamily="49" charset="-122"/>
                <a:ea typeface="黑体" panose="02010609060101010101" pitchFamily="49" charset="-122"/>
                <a:cs typeface="+mn-cs"/>
              </a:rPr>
              <a:t>数据的读取</a:t>
            </a:r>
            <a:endParaRPr lang="zh-CN" altLang="en-US" sz="4000" dirty="0" bmk="_Toc49999500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47854" y="1735364"/>
            <a:ext cx="1001379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之所以要把字符串、列表和元组放在一起介绍，是因为可以使用完全一样的方式从这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个数据结构中读取数据，如图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6146" name="Picture 2" descr="图2-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4673" y="2849160"/>
            <a:ext cx="4119600" cy="300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71934" y="5951798"/>
            <a:ext cx="510909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2-23  </a:t>
            </a:r>
            <a:r>
              <a:rPr lang="zh-CN" altLang="zh-CN" b="1" kern="100" dirty="0">
                <a:latin typeface="Times New Roman" panose="02020603050405020304" pitchFamily="18" charset="0"/>
                <a:ea typeface="方正书宋简体"/>
                <a:cs typeface="Times New Roman" panose="02020603050405020304" pitchFamily="18" charset="0"/>
              </a:rPr>
              <a:t>字符串、列表和元组的读取方法完全相同</a:t>
            </a:r>
            <a:endParaRPr lang="zh-CN" altLang="en-US" b="1" dirty="0"/>
          </a:p>
        </p:txBody>
      </p:sp>
    </p:spTree>
    <p:extLst>
      <p:ext uri="{BB962C8B-B14F-4D97-AF65-F5344CB8AC3E}">
        <p14:creationId xmlns:p14="http://schemas.microsoft.com/office/powerpoint/2010/main" val="3102598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712" y="1845734"/>
            <a:ext cx="11173522" cy="4521612"/>
          </a:xfrm>
        </p:spPr>
        <p:txBody>
          <a:bodyPr>
            <a:normAutofit lnSpcReduction="10000"/>
          </a:bodyPr>
          <a:lstStyle/>
          <a:p>
            <a:r>
              <a:rPr lang="en-US" altLang="zh-CN" dirty="0">
                <a:solidFill>
                  <a:srgbClr val="C00000"/>
                </a:solidFill>
              </a:rPr>
              <a:t>1</a:t>
            </a:r>
            <a:r>
              <a:rPr lang="zh-CN" altLang="zh-CN" dirty="0">
                <a:solidFill>
                  <a:srgbClr val="C00000"/>
                </a:solidFill>
              </a:rPr>
              <a:t>．指定下标</a:t>
            </a:r>
          </a:p>
          <a:p>
            <a:r>
              <a:rPr lang="en-US" altLang="zh-CN" dirty="0" smtClean="0"/>
              <a:t>          </a:t>
            </a:r>
            <a:r>
              <a:rPr lang="zh-CN" altLang="zh-CN" dirty="0" smtClean="0"/>
              <a:t>在</a:t>
            </a:r>
            <a:r>
              <a:rPr lang="zh-CN" altLang="zh-CN" dirty="0"/>
              <a:t>大多数编程语言里面，下标都是从</a:t>
            </a:r>
            <a:r>
              <a:rPr lang="en-US" altLang="zh-CN" dirty="0"/>
              <a:t>0</a:t>
            </a:r>
            <a:r>
              <a:rPr lang="zh-CN" altLang="zh-CN" dirty="0"/>
              <a:t>开始的，</a:t>
            </a:r>
            <a:r>
              <a:rPr lang="en-US" altLang="zh-CN" dirty="0"/>
              <a:t>Python</a:t>
            </a:r>
            <a:r>
              <a:rPr lang="zh-CN" altLang="zh-CN" dirty="0"/>
              <a:t>也不例外。第</a:t>
            </a:r>
            <a:r>
              <a:rPr lang="en-US" altLang="zh-CN" dirty="0"/>
              <a:t>0</a:t>
            </a:r>
            <a:r>
              <a:rPr lang="zh-CN" altLang="zh-CN" dirty="0"/>
              <a:t>个元素就是指最左边的元素。</a:t>
            </a:r>
          </a:p>
          <a:p>
            <a:r>
              <a:rPr lang="zh-CN" altLang="zh-CN" dirty="0">
                <a:solidFill>
                  <a:srgbClr val="0070C0"/>
                </a:solidFill>
              </a:rPr>
              <a:t>example_string = '我是字符串'</a:t>
            </a:r>
          </a:p>
          <a:p>
            <a:r>
              <a:rPr lang="zh-CN" altLang="zh-CN" dirty="0">
                <a:solidFill>
                  <a:srgbClr val="0070C0"/>
                </a:solidFill>
              </a:rPr>
              <a:t>在字符串中，第</a:t>
            </a:r>
            <a:r>
              <a:rPr lang="en-US" altLang="zh-CN" dirty="0">
                <a:solidFill>
                  <a:srgbClr val="0070C0"/>
                </a:solidFill>
              </a:rPr>
              <a:t>0</a:t>
            </a:r>
            <a:r>
              <a:rPr lang="zh-CN" altLang="zh-CN" dirty="0">
                <a:solidFill>
                  <a:srgbClr val="0070C0"/>
                </a:solidFill>
              </a:rPr>
              <a:t>个字符是“我”字，第</a:t>
            </a:r>
            <a:r>
              <a:rPr lang="en-US" altLang="zh-CN" dirty="0">
                <a:solidFill>
                  <a:srgbClr val="0070C0"/>
                </a:solidFill>
              </a:rPr>
              <a:t>1</a:t>
            </a:r>
            <a:r>
              <a:rPr lang="zh-CN" altLang="zh-CN" dirty="0">
                <a:solidFill>
                  <a:srgbClr val="0070C0"/>
                </a:solidFill>
              </a:rPr>
              <a:t>个字符是“是”字，以此类推。</a:t>
            </a:r>
          </a:p>
          <a:p>
            <a:r>
              <a:rPr lang="zh-CN" altLang="zh-CN" dirty="0">
                <a:solidFill>
                  <a:srgbClr val="0070C0"/>
                </a:solidFill>
              </a:rPr>
              <a:t>example_list = ['我', '是', '列', '表']</a:t>
            </a:r>
          </a:p>
          <a:p>
            <a:r>
              <a:rPr lang="zh-CN" altLang="zh-CN" dirty="0">
                <a:solidFill>
                  <a:srgbClr val="0070C0"/>
                </a:solidFill>
              </a:rPr>
              <a:t>在列表中，第</a:t>
            </a:r>
            <a:r>
              <a:rPr lang="en-US" altLang="zh-CN" dirty="0">
                <a:solidFill>
                  <a:srgbClr val="0070C0"/>
                </a:solidFill>
              </a:rPr>
              <a:t>0</a:t>
            </a:r>
            <a:r>
              <a:rPr lang="zh-CN" altLang="zh-CN" dirty="0">
                <a:solidFill>
                  <a:srgbClr val="0070C0"/>
                </a:solidFill>
              </a:rPr>
              <a:t>个元素是“我”字，第</a:t>
            </a:r>
            <a:r>
              <a:rPr lang="en-US" altLang="zh-CN" dirty="0">
                <a:solidFill>
                  <a:srgbClr val="0070C0"/>
                </a:solidFill>
              </a:rPr>
              <a:t>1</a:t>
            </a:r>
            <a:r>
              <a:rPr lang="zh-CN" altLang="zh-CN" dirty="0">
                <a:solidFill>
                  <a:srgbClr val="0070C0"/>
                </a:solidFill>
              </a:rPr>
              <a:t>个元素是“是”字，以此类推。</a:t>
            </a:r>
          </a:p>
          <a:p>
            <a:r>
              <a:rPr lang="zh-CN" altLang="zh-CN" dirty="0">
                <a:solidFill>
                  <a:srgbClr val="0070C0"/>
                </a:solidFill>
              </a:rPr>
              <a:t>example_tuple = ('我', '是', '元', '组')</a:t>
            </a:r>
          </a:p>
          <a:p>
            <a:endParaRPr lang="zh-CN" altLang="en-US" dirty="0">
              <a:solidFill>
                <a:srgbClr val="0070C0"/>
              </a:solidFill>
            </a:endParaRPr>
          </a:p>
        </p:txBody>
      </p:sp>
    </p:spTree>
    <p:extLst>
      <p:ext uri="{BB962C8B-B14F-4D97-AF65-F5344CB8AC3E}">
        <p14:creationId xmlns:p14="http://schemas.microsoft.com/office/powerpoint/2010/main" val="4623160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en-US" altLang="zh-CN" dirty="0" smtClean="0"/>
              <a:t>         </a:t>
            </a:r>
            <a:r>
              <a:rPr lang="zh-CN" altLang="zh-CN" dirty="0" smtClean="0"/>
              <a:t>在</a:t>
            </a:r>
            <a:r>
              <a:rPr lang="zh-CN" altLang="zh-CN" dirty="0"/>
              <a:t>元组中，第</a:t>
            </a:r>
            <a:r>
              <a:rPr lang="en-US" altLang="zh-CN" dirty="0"/>
              <a:t>0</a:t>
            </a:r>
            <a:r>
              <a:rPr lang="zh-CN" altLang="zh-CN" dirty="0"/>
              <a:t>个元素是“我”字，第</a:t>
            </a:r>
            <a:r>
              <a:rPr lang="en-US" altLang="zh-CN" dirty="0"/>
              <a:t>1</a:t>
            </a:r>
            <a:r>
              <a:rPr lang="zh-CN" altLang="zh-CN" dirty="0"/>
              <a:t>个元素是“是”字，以此类推。</a:t>
            </a:r>
          </a:p>
          <a:p>
            <a:r>
              <a:rPr lang="en-US" altLang="zh-CN" dirty="0" smtClean="0"/>
              <a:t>         </a:t>
            </a:r>
            <a:r>
              <a:rPr lang="zh-CN" altLang="zh-CN" dirty="0" smtClean="0"/>
              <a:t>在</a:t>
            </a:r>
            <a:r>
              <a:rPr lang="zh-CN" altLang="zh-CN" dirty="0"/>
              <a:t>这</a:t>
            </a:r>
            <a:r>
              <a:rPr lang="en-US" altLang="zh-CN" dirty="0"/>
              <a:t>3</a:t>
            </a:r>
            <a:r>
              <a:rPr lang="zh-CN" altLang="zh-CN" dirty="0"/>
              <a:t>数据结构中，想取任何一个元素，都可以直接使用：</a:t>
            </a:r>
          </a:p>
          <a:p>
            <a:r>
              <a:rPr lang="zh-CN" altLang="zh-CN" dirty="0">
                <a:solidFill>
                  <a:srgbClr val="0070C0"/>
                </a:solidFill>
              </a:rPr>
              <a:t>变量名[下标</a:t>
            </a:r>
            <a:r>
              <a:rPr lang="zh-CN" altLang="zh-CN" dirty="0" smtClean="0">
                <a:solidFill>
                  <a:srgbClr val="0070C0"/>
                </a:solidFill>
              </a:rPr>
              <a:t>]</a:t>
            </a:r>
            <a:endParaRPr lang="zh-CN" altLang="zh-CN" dirty="0">
              <a:solidFill>
                <a:srgbClr val="0070C0"/>
              </a:solidFill>
            </a:endParaRPr>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675" y="425774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560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t>例如：</a:t>
            </a:r>
          </a:p>
          <a:p>
            <a:r>
              <a:rPr lang="zh-CN" altLang="zh-CN" dirty="0">
                <a:solidFill>
                  <a:srgbClr val="0070C0"/>
                </a:solidFill>
              </a:rPr>
              <a:t>&gt;&gt;&gt; print(example_string[0])</a:t>
            </a:r>
          </a:p>
          <a:p>
            <a:r>
              <a:rPr lang="zh-CN" altLang="zh-CN" dirty="0">
                <a:solidFill>
                  <a:srgbClr val="0070C0"/>
                </a:solidFill>
              </a:rPr>
              <a:t>我</a:t>
            </a:r>
          </a:p>
          <a:p>
            <a:r>
              <a:rPr lang="zh-CN" altLang="zh-CN" dirty="0">
                <a:solidFill>
                  <a:srgbClr val="0070C0"/>
                </a:solidFill>
              </a:rPr>
              <a:t>&gt;&gt;&gt; print(example_list[1])</a:t>
            </a:r>
          </a:p>
          <a:p>
            <a:r>
              <a:rPr lang="zh-CN" altLang="zh-CN" dirty="0">
                <a:solidFill>
                  <a:srgbClr val="0070C0"/>
                </a:solidFill>
              </a:rPr>
              <a:t>是</a:t>
            </a:r>
          </a:p>
          <a:p>
            <a:r>
              <a:rPr lang="zh-CN" altLang="zh-CN" dirty="0">
                <a:solidFill>
                  <a:srgbClr val="0070C0"/>
                </a:solidFill>
              </a:rPr>
              <a:t>&gt;&gt;&gt; print(example_tuple[2])</a:t>
            </a:r>
          </a:p>
          <a:p>
            <a:r>
              <a:rPr lang="zh-CN" altLang="zh-CN" dirty="0">
                <a:solidFill>
                  <a:srgbClr val="0070C0"/>
                </a:solidFill>
              </a:rPr>
              <a:t>元</a:t>
            </a:r>
          </a:p>
          <a:p>
            <a:pPr marL="0" indent="0">
              <a:buNone/>
            </a:pPr>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8348272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en-US" altLang="zh-CN" dirty="0"/>
              <a:t>1</a:t>
            </a:r>
            <a:r>
              <a:rPr lang="zh-CN" altLang="zh-CN" dirty="0"/>
              <a:t>表示最后一个元素，</a:t>
            </a:r>
            <a:r>
              <a:rPr lang="en-US" altLang="zh-CN" dirty="0"/>
              <a:t>-2</a:t>
            </a:r>
            <a:r>
              <a:rPr lang="zh-CN" altLang="zh-CN" dirty="0"/>
              <a:t>表示倒数第</a:t>
            </a:r>
            <a:r>
              <a:rPr lang="en-US" altLang="zh-CN" dirty="0"/>
              <a:t>2</a:t>
            </a:r>
            <a:r>
              <a:rPr lang="zh-CN" altLang="zh-CN" dirty="0"/>
              <a:t>个元素，</a:t>
            </a:r>
            <a:r>
              <a:rPr lang="en-US" altLang="zh-CN" dirty="0"/>
              <a:t>-3</a:t>
            </a:r>
            <a:r>
              <a:rPr lang="zh-CN" altLang="zh-CN" dirty="0"/>
              <a:t>表示倒数第</a:t>
            </a:r>
            <a:r>
              <a:rPr lang="en-US" altLang="zh-CN" dirty="0"/>
              <a:t>3</a:t>
            </a:r>
            <a:r>
              <a:rPr lang="zh-CN" altLang="zh-CN" dirty="0"/>
              <a:t>个元素，以此类推，所以：</a:t>
            </a:r>
          </a:p>
          <a:p>
            <a:r>
              <a:rPr lang="zh-CN" altLang="zh-CN" dirty="0">
                <a:solidFill>
                  <a:srgbClr val="0070C0"/>
                </a:solidFill>
              </a:rPr>
              <a:t>&gt;&gt;&gt; print(example_string[-1])</a:t>
            </a:r>
          </a:p>
          <a:p>
            <a:r>
              <a:rPr lang="zh-CN" altLang="zh-CN" dirty="0">
                <a:solidFill>
                  <a:srgbClr val="0070C0"/>
                </a:solidFill>
              </a:rPr>
              <a:t>串</a:t>
            </a:r>
          </a:p>
          <a:p>
            <a:r>
              <a:rPr lang="zh-CN" altLang="zh-CN" dirty="0">
                <a:solidFill>
                  <a:srgbClr val="0070C0"/>
                </a:solidFill>
              </a:rPr>
              <a:t>&gt;&gt;&gt; print(example_list[-2])</a:t>
            </a:r>
          </a:p>
          <a:p>
            <a:r>
              <a:rPr lang="zh-CN" altLang="zh-CN" dirty="0">
                <a:solidFill>
                  <a:srgbClr val="0070C0"/>
                </a:solidFill>
              </a:rPr>
              <a:t>列</a:t>
            </a:r>
          </a:p>
          <a:p>
            <a:r>
              <a:rPr lang="zh-CN" altLang="zh-CN" dirty="0">
                <a:solidFill>
                  <a:srgbClr val="0070C0"/>
                </a:solidFill>
              </a:rPr>
              <a:t>&gt;&gt;&gt; print(example_tuple[-3])</a:t>
            </a:r>
          </a:p>
          <a:p>
            <a:r>
              <a:rPr lang="zh-CN" altLang="zh-CN" dirty="0">
                <a:solidFill>
                  <a:srgbClr val="0070C0"/>
                </a:solidFill>
              </a:rPr>
              <a:t>是</a:t>
            </a:r>
            <a:endParaRPr lang="zh-CN" altLang="en-US" dirty="0">
              <a:solidFill>
                <a:srgbClr val="0070C0"/>
              </a:solidFill>
            </a:endParaRPr>
          </a:p>
        </p:txBody>
      </p:sp>
      <p:pic>
        <p:nvPicPr>
          <p:cNvPr id="4"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24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945" y="1856886"/>
            <a:ext cx="10437541" cy="4023360"/>
          </a:xfrm>
        </p:spPr>
        <p:txBody>
          <a:bodyPr/>
          <a:lstStyle/>
          <a:p>
            <a:pPr marL="0" lvl="0" indent="228600" eaLnBrk="0" fontAlgn="base" hangingPunct="0">
              <a:lnSpc>
                <a:spcPct val="100000"/>
              </a:lnSpc>
              <a:spcBef>
                <a:spcPct val="0"/>
              </a:spcBef>
              <a:spcAft>
                <a:spcPct val="0"/>
              </a:spcAft>
              <a:buClrTx/>
              <a:buSzTx/>
              <a:buNone/>
            </a:pP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之父吉多</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范罗苏姆（</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Guido van </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Rossum</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）建议使用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 3</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，并逐步淘汰</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 2</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官方推特宣布，在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2020</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年停止维护</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 2</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。本书所有代码基于</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 3</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开发。</a:t>
            </a:r>
            <a:endParaRPr lang="zh-CN" altLang="en-US" dirty="0">
              <a:solidFill>
                <a:schemeClr val="tx1"/>
              </a:solidFill>
              <a:latin typeface="Times New Roman" panose="02020603050405020304" pitchFamily="18" charset="0"/>
              <a:ea typeface="方正书宋简体"/>
              <a:cs typeface="Times New Roman" panose="02020603050405020304" pitchFamily="18" charset="0"/>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书宋简体"/>
                <a:cs typeface="Times New Roman" panose="02020603050405020304" pitchFamily="18" charset="0"/>
              </a:rPr>
              <a:t>      截至</a:t>
            </a:r>
            <a:r>
              <a:rPr lang="en-US" altLang="zh-CN" dirty="0">
                <a:solidFill>
                  <a:schemeClr val="tx1"/>
                </a:solidFill>
                <a:latin typeface="Times New Roman" panose="02020603050405020304" pitchFamily="18" charset="0"/>
                <a:ea typeface="方正书宋简体"/>
                <a:cs typeface="Times New Roman" panose="02020603050405020304" pitchFamily="18" charset="0"/>
              </a:rPr>
              <a:t>2017</a:t>
            </a:r>
            <a:r>
              <a:rPr lang="zh-CN" altLang="en-US" dirty="0">
                <a:solidFill>
                  <a:schemeClr val="tx1"/>
                </a:solidFill>
                <a:latin typeface="Times New Roman" panose="02020603050405020304" pitchFamily="18" charset="0"/>
                <a:ea typeface="方正书宋简体"/>
                <a:cs typeface="Times New Roman" panose="02020603050405020304" pitchFamily="18" charset="0"/>
              </a:rPr>
              <a:t>年</a:t>
            </a:r>
            <a:r>
              <a:rPr lang="en-US" altLang="zh-CN" dirty="0">
                <a:solidFill>
                  <a:schemeClr val="tx1"/>
                </a:solidFill>
                <a:latin typeface="Times New Roman" panose="02020603050405020304" pitchFamily="18" charset="0"/>
                <a:ea typeface="方正书宋简体"/>
                <a:cs typeface="Times New Roman" panose="02020603050405020304" pitchFamily="18" charset="0"/>
              </a:rPr>
              <a:t>4</a:t>
            </a:r>
            <a:r>
              <a:rPr lang="zh-CN" altLang="en-US" dirty="0">
                <a:solidFill>
                  <a:schemeClr val="tx1"/>
                </a:solidFill>
                <a:latin typeface="Times New Roman" panose="02020603050405020304" pitchFamily="18" charset="0"/>
                <a:ea typeface="方正书宋简体"/>
                <a:cs typeface="Times New Roman" panose="02020603050405020304" pitchFamily="18" charset="0"/>
              </a:rPr>
              <a:t>月，</a:t>
            </a:r>
            <a:r>
              <a:rPr lang="en-US" altLang="zh-CN" dirty="0">
                <a:solidFill>
                  <a:schemeClr val="tx1"/>
                </a:solidFill>
                <a:latin typeface="Times New Roman" panose="02020603050405020304" pitchFamily="18" charset="0"/>
                <a:ea typeface="方正书宋简体"/>
                <a:cs typeface="Times New Roman" panose="02020603050405020304" pitchFamily="18" charset="0"/>
              </a:rPr>
              <a:t>Python 2</a:t>
            </a:r>
            <a:r>
              <a:rPr lang="zh-CN" altLang="en-US" dirty="0">
                <a:solidFill>
                  <a:schemeClr val="tx1"/>
                </a:solidFill>
                <a:latin typeface="Times New Roman" panose="02020603050405020304" pitchFamily="18" charset="0"/>
                <a:ea typeface="方正书宋简体"/>
                <a:cs typeface="Times New Roman" panose="02020603050405020304" pitchFamily="18" charset="0"/>
              </a:rPr>
              <a:t>正式版的最新版本为</a:t>
            </a:r>
            <a:r>
              <a:rPr lang="en-US" altLang="zh-CN" dirty="0">
                <a:solidFill>
                  <a:schemeClr val="tx1"/>
                </a:solidFill>
                <a:latin typeface="Times New Roman" panose="02020603050405020304" pitchFamily="18" charset="0"/>
                <a:ea typeface="方正书宋简体"/>
                <a:cs typeface="Times New Roman" panose="02020603050405020304" pitchFamily="18" charset="0"/>
              </a:rPr>
              <a:t>Python 2.7.13</a:t>
            </a:r>
            <a:r>
              <a:rPr lang="zh-CN" altLang="en-US" dirty="0">
                <a:solidFill>
                  <a:schemeClr val="tx1"/>
                </a:solidFill>
                <a:latin typeface="Times New Roman" panose="02020603050405020304" pitchFamily="18" charset="0"/>
                <a:ea typeface="方正书宋简体"/>
                <a:cs typeface="Times New Roman" panose="02020603050405020304" pitchFamily="18" charset="0"/>
              </a:rPr>
              <a:t>，</a:t>
            </a:r>
            <a:r>
              <a:rPr lang="en-US" altLang="zh-CN" dirty="0">
                <a:solidFill>
                  <a:schemeClr val="tx1"/>
                </a:solidFill>
                <a:latin typeface="Times New Roman" panose="02020603050405020304" pitchFamily="18" charset="0"/>
                <a:ea typeface="方正书宋简体"/>
                <a:cs typeface="Times New Roman" panose="02020603050405020304" pitchFamily="18" charset="0"/>
              </a:rPr>
              <a:t>Python 3</a:t>
            </a:r>
            <a:r>
              <a:rPr lang="zh-CN" altLang="en-US" dirty="0">
                <a:solidFill>
                  <a:schemeClr val="tx1"/>
                </a:solidFill>
                <a:latin typeface="Times New Roman" panose="02020603050405020304" pitchFamily="18" charset="0"/>
                <a:ea typeface="方正书宋简体"/>
                <a:cs typeface="Times New Roman" panose="02020603050405020304" pitchFamily="18" charset="0"/>
              </a:rPr>
              <a:t>正式版的最新版本为 </a:t>
            </a:r>
            <a:r>
              <a:rPr lang="en-US" altLang="zh-CN" dirty="0">
                <a:solidFill>
                  <a:schemeClr val="tx1"/>
                </a:solidFill>
                <a:latin typeface="Times New Roman" panose="02020603050405020304" pitchFamily="18" charset="0"/>
                <a:ea typeface="方正书宋简体"/>
                <a:cs typeface="Times New Roman" panose="02020603050405020304" pitchFamily="18" charset="0"/>
              </a:rPr>
              <a:t>Python 3.6.1</a:t>
            </a:r>
            <a:r>
              <a:rPr lang="zh-CN" altLang="en-US" dirty="0">
                <a:solidFill>
                  <a:schemeClr val="tx1"/>
                </a:solidFill>
                <a:latin typeface="Times New Roman" panose="02020603050405020304" pitchFamily="18" charset="0"/>
                <a:ea typeface="方正书宋简体"/>
                <a:cs typeface="Times New Roman" panose="02020603050405020304" pitchFamily="18" charset="0"/>
              </a:rPr>
              <a:t>。</a:t>
            </a:r>
            <a:r>
              <a:rPr lang="zh-CN" altLang="en-US" dirty="0">
                <a:solidFill>
                  <a:schemeClr val="tx1"/>
                </a:solidFill>
              </a:rPr>
              <a:t> </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1844" y="4466407"/>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85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．切片操作</a:t>
            </a:r>
          </a:p>
          <a:p>
            <a:r>
              <a:rPr lang="en-US" altLang="zh-CN" dirty="0" smtClean="0"/>
              <a:t>         </a:t>
            </a:r>
            <a:r>
              <a:rPr lang="zh-CN" altLang="zh-CN" dirty="0" smtClean="0"/>
              <a:t>字符串</a:t>
            </a:r>
            <a:r>
              <a:rPr lang="zh-CN" altLang="zh-CN" dirty="0"/>
              <a:t>切片以后的结果还是字符串，列表切片以后的结果还是列表，元组切片以后的结果还是元组。切片的格式为：</a:t>
            </a:r>
          </a:p>
          <a:p>
            <a:r>
              <a:rPr lang="zh-CN" altLang="zh-CN" dirty="0">
                <a:solidFill>
                  <a:srgbClr val="0070C0"/>
                </a:solidFill>
              </a:rPr>
              <a:t>变量名[开始位置下标:结束位置下标:步长]</a:t>
            </a:r>
          </a:p>
          <a:p>
            <a:endParaRPr lang="zh-CN" altLang="en-US" dirty="0">
              <a:solidFill>
                <a:srgbClr val="0070C0"/>
              </a:solidFill>
            </a:endParaRPr>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9379" y="3777888"/>
            <a:ext cx="2574202" cy="2614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650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其中</a:t>
            </a:r>
            <a:r>
              <a:rPr lang="zh-CN" altLang="zh-CN" dirty="0"/>
              <a:t>“开始位置下标”“结束位置下标”“步长”可以部分省略，但是不能全部省略。这</a:t>
            </a:r>
            <a:r>
              <a:rPr lang="en-US" altLang="zh-CN" dirty="0"/>
              <a:t>3</a:t>
            </a:r>
            <a:r>
              <a:rPr lang="zh-CN" altLang="zh-CN" dirty="0"/>
              <a:t>个参数对应的都是数字。切片的结果包括“开始位置下标”所对应的元素，但是不包括“结束位置下标”所对应的元素。</a:t>
            </a:r>
          </a:p>
          <a:p>
            <a:r>
              <a:rPr lang="en-US" altLang="zh-CN" dirty="0" smtClean="0"/>
              <a:t>         </a:t>
            </a:r>
            <a:r>
              <a:rPr lang="zh-CN" altLang="zh-CN" dirty="0" smtClean="0"/>
              <a:t>省略</a:t>
            </a:r>
            <a:r>
              <a:rPr lang="zh-CN" altLang="zh-CN" dirty="0"/>
              <a:t>“开始位置下标”，表示从下标为</a:t>
            </a:r>
            <a:r>
              <a:rPr lang="en-US" altLang="zh-CN" dirty="0"/>
              <a:t>0</a:t>
            </a:r>
            <a:r>
              <a:rPr lang="zh-CN" altLang="zh-CN" dirty="0"/>
              <a:t>的元素开始计算。省略“结束位置下标”，表示直到最后一个元素且包含最后一个元素。例如：</a:t>
            </a:r>
          </a:p>
          <a:p>
            <a:endParaRPr lang="zh-CN" altLang="en-US" dirty="0"/>
          </a:p>
        </p:txBody>
      </p:sp>
    </p:spTree>
    <p:extLst>
      <p:ext uri="{BB962C8B-B14F-4D97-AF65-F5344CB8AC3E}">
        <p14:creationId xmlns:p14="http://schemas.microsoft.com/office/powerpoint/2010/main" val="86163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477686" cy="4023360"/>
          </a:xfrm>
        </p:spPr>
        <p:txBody>
          <a:bodyPr>
            <a:normAutofit/>
          </a:bodyPr>
          <a:lstStyle/>
          <a:p>
            <a:r>
              <a:rPr lang="zh-CN" altLang="zh-CN" dirty="0">
                <a:solidFill>
                  <a:srgbClr val="0070C0"/>
                </a:solidFill>
              </a:rPr>
              <a:t>&gt;&gt;&gt; print(example_string[1:3]) #读取下标为1和下标为2的两个字符</a:t>
            </a:r>
          </a:p>
          <a:p>
            <a:r>
              <a:rPr lang="zh-CN" altLang="zh-CN" dirty="0">
                <a:solidFill>
                  <a:srgbClr val="0070C0"/>
                </a:solidFill>
              </a:rPr>
              <a:t>是</a:t>
            </a:r>
            <a:r>
              <a:rPr lang="zh-CN" altLang="zh-CN" dirty="0" smtClean="0">
                <a:solidFill>
                  <a:srgbClr val="0070C0"/>
                </a:solidFill>
              </a:rPr>
              <a:t>字</a:t>
            </a:r>
            <a:r>
              <a:rPr lang="zh-CN" altLang="en-US" dirty="0" smtClean="0">
                <a:solidFill>
                  <a:srgbClr val="0070C0"/>
                </a:solidFill>
              </a:rPr>
              <a:t>（包括开始位置，不包括结束位置）</a:t>
            </a:r>
            <a:endParaRPr lang="zh-CN" altLang="zh-CN" dirty="0">
              <a:solidFill>
                <a:srgbClr val="0070C0"/>
              </a:solidFill>
            </a:endParaRPr>
          </a:p>
          <a:p>
            <a:r>
              <a:rPr lang="zh-CN" altLang="zh-CN" dirty="0">
                <a:solidFill>
                  <a:srgbClr val="0070C0"/>
                </a:solidFill>
              </a:rPr>
              <a:t>&gt;&gt;&gt; print(example_list[:3]) #读取下标为0、1、2的3个元素</a:t>
            </a:r>
          </a:p>
          <a:p>
            <a:r>
              <a:rPr lang="zh-CN" altLang="zh-CN" dirty="0">
                <a:solidFill>
                  <a:srgbClr val="0070C0"/>
                </a:solidFill>
              </a:rPr>
              <a:t>我是列</a:t>
            </a:r>
          </a:p>
          <a:p>
            <a:r>
              <a:rPr lang="zh-CN" altLang="zh-CN" dirty="0">
                <a:solidFill>
                  <a:srgbClr val="0070C0"/>
                </a:solidFill>
              </a:rPr>
              <a:t>&gt;&gt;&gt; print(example_tuple[2:]) #读取下标为2的元素和它后面的所有元素</a:t>
            </a:r>
          </a:p>
          <a:p>
            <a:r>
              <a:rPr lang="zh-CN" altLang="zh-CN" dirty="0">
                <a:solidFill>
                  <a:srgbClr val="0070C0"/>
                </a:solidFill>
              </a:rPr>
              <a:t>元组</a:t>
            </a:r>
          </a:p>
          <a:p>
            <a:endParaRPr lang="zh-CN" altLang="en-US" dirty="0"/>
          </a:p>
        </p:txBody>
      </p:sp>
    </p:spTree>
    <p:extLst>
      <p:ext uri="{BB962C8B-B14F-4D97-AF65-F5344CB8AC3E}">
        <p14:creationId xmlns:p14="http://schemas.microsoft.com/office/powerpoint/2010/main" val="29943071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省略</a:t>
            </a:r>
            <a:r>
              <a:rPr lang="zh-CN" altLang="zh-CN" dirty="0"/>
              <a:t>“开始位置下标”和“结束位置下标”，“步长”取</a:t>
            </a:r>
            <a:r>
              <a:rPr lang="en-US" altLang="zh-CN" dirty="0"/>
              <a:t>-1</a:t>
            </a:r>
            <a:r>
              <a:rPr lang="zh-CN" altLang="zh-CN" dirty="0"/>
              <a:t>，表示倒序输出，例如：</a:t>
            </a:r>
          </a:p>
          <a:p>
            <a:r>
              <a:rPr lang="zh-CN" altLang="zh-CN" dirty="0">
                <a:solidFill>
                  <a:srgbClr val="0070C0"/>
                </a:solidFill>
              </a:rPr>
              <a:t>&gt;&gt;&gt; print(example_string[::-1])</a:t>
            </a:r>
          </a:p>
          <a:p>
            <a:r>
              <a:rPr lang="zh-CN" altLang="zh-CN" dirty="0">
                <a:solidFill>
                  <a:srgbClr val="0070C0"/>
                </a:solidFill>
              </a:rPr>
              <a:t>串符字是我</a:t>
            </a:r>
          </a:p>
          <a:p>
            <a:endParaRPr lang="zh-CN" altLang="en-US" dirty="0"/>
          </a:p>
        </p:txBody>
      </p:sp>
    </p:spTree>
    <p:extLst>
      <p:ext uri="{BB962C8B-B14F-4D97-AF65-F5344CB8AC3E}">
        <p14:creationId xmlns:p14="http://schemas.microsoft.com/office/powerpoint/2010/main" val="6398055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3</a:t>
            </a:r>
            <a:r>
              <a:rPr lang="zh-CN" altLang="zh-CN" dirty="0">
                <a:solidFill>
                  <a:srgbClr val="C00000"/>
                </a:solidFill>
              </a:rPr>
              <a:t>．拼接与修改</a:t>
            </a:r>
          </a:p>
          <a:p>
            <a:r>
              <a:rPr lang="en-US" altLang="zh-CN" dirty="0" smtClean="0"/>
              <a:t>         </a:t>
            </a:r>
            <a:r>
              <a:rPr lang="zh-CN" altLang="zh-CN" dirty="0" smtClean="0"/>
              <a:t>字符串</a:t>
            </a:r>
            <a:r>
              <a:rPr lang="zh-CN" altLang="zh-CN" dirty="0"/>
              <a:t>与字符串之间可以相加，相加表示两个字符串拼接起来。例如：</a:t>
            </a:r>
          </a:p>
          <a:p>
            <a:r>
              <a:rPr lang="zh-CN" altLang="zh-CN" dirty="0">
                <a:solidFill>
                  <a:srgbClr val="0070C0"/>
                </a:solidFill>
              </a:rPr>
              <a:t>&gt;&gt;&gt; string_1 = '你好'</a:t>
            </a:r>
          </a:p>
          <a:p>
            <a:r>
              <a:rPr lang="zh-CN" altLang="zh-CN" dirty="0">
                <a:solidFill>
                  <a:srgbClr val="0070C0"/>
                </a:solidFill>
              </a:rPr>
              <a:t>&gt;&gt;&gt; string_2 = '世界'</a:t>
            </a:r>
          </a:p>
          <a:p>
            <a:r>
              <a:rPr lang="zh-CN" altLang="zh-CN" dirty="0">
                <a:solidFill>
                  <a:srgbClr val="0070C0"/>
                </a:solidFill>
              </a:rPr>
              <a:t>&gt;&gt;&gt; string_3 = string_1 + string_2</a:t>
            </a:r>
          </a:p>
          <a:p>
            <a:r>
              <a:rPr lang="zh-CN" altLang="zh-CN" dirty="0">
                <a:solidFill>
                  <a:srgbClr val="0070C0"/>
                </a:solidFill>
              </a:rPr>
              <a:t>&gt;&gt;&gt; print(string_3)</a:t>
            </a:r>
          </a:p>
          <a:p>
            <a:r>
              <a:rPr lang="zh-CN" altLang="zh-CN" dirty="0">
                <a:solidFill>
                  <a:srgbClr val="0070C0"/>
                </a:solidFill>
              </a:rPr>
              <a:t>你好世界</a:t>
            </a:r>
          </a:p>
          <a:p>
            <a:endParaRPr lang="zh-CN" altLang="en-US" dirty="0">
              <a:solidFill>
                <a:srgbClr val="0070C0"/>
              </a:solidFill>
            </a:endParaRPr>
          </a:p>
        </p:txBody>
      </p:sp>
      <p:pic>
        <p:nvPicPr>
          <p:cNvPr id="4" name="Picture 2" descr="C:\Program Files\Microsoft Office\MEDIA\CAGCAT10\j02919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6174" y="4229802"/>
            <a:ext cx="1807769" cy="191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9615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元组</a:t>
            </a:r>
            <a:r>
              <a:rPr lang="zh-CN" altLang="zh-CN" dirty="0"/>
              <a:t>与元组之间也可以相加，相加表示两个元组拼接起来。例如：</a:t>
            </a:r>
          </a:p>
          <a:p>
            <a:r>
              <a:rPr lang="zh-CN" altLang="zh-CN" dirty="0">
                <a:solidFill>
                  <a:srgbClr val="0070C0"/>
                </a:solidFill>
              </a:rPr>
              <a:t>&gt;&gt;&gt; tuple_1 = ('abc', 'xyz')</a:t>
            </a:r>
          </a:p>
          <a:p>
            <a:r>
              <a:rPr lang="zh-CN" altLang="zh-CN" dirty="0">
                <a:solidFill>
                  <a:srgbClr val="0070C0"/>
                </a:solidFill>
              </a:rPr>
              <a:t>&gt;&gt;&gt; tuple_2 = ('哈哈哈哈', '嘿嘿嘿嘿']</a:t>
            </a:r>
          </a:p>
          <a:p>
            <a:r>
              <a:rPr lang="zh-CN" altLang="zh-CN" dirty="0">
                <a:solidFill>
                  <a:srgbClr val="0070C0"/>
                </a:solidFill>
              </a:rPr>
              <a:t>&gt;&gt;&gt; tuple_3 = tuple_1 + tuple_2</a:t>
            </a:r>
          </a:p>
          <a:p>
            <a:r>
              <a:rPr lang="zh-CN" altLang="zh-CN" dirty="0">
                <a:solidFill>
                  <a:srgbClr val="0070C0"/>
                </a:solidFill>
              </a:rPr>
              <a:t>&gt;&gt;&gt; print(tuple_3)</a:t>
            </a:r>
          </a:p>
          <a:p>
            <a:r>
              <a:rPr lang="zh-CN" altLang="zh-CN" dirty="0">
                <a:solidFill>
                  <a:srgbClr val="0070C0"/>
                </a:solidFill>
              </a:rPr>
              <a:t>('abc', 'xyz', '哈哈哈哈', '嘿嘿嘿嘿')</a:t>
            </a:r>
          </a:p>
          <a:p>
            <a:endParaRPr lang="zh-CN" altLang="en-US" dirty="0">
              <a:solidFill>
                <a:srgbClr val="0070C0"/>
              </a:solidFill>
            </a:endParaRPr>
          </a:p>
        </p:txBody>
      </p:sp>
    </p:spTree>
    <p:extLst>
      <p:ext uri="{BB962C8B-B14F-4D97-AF65-F5344CB8AC3E}">
        <p14:creationId xmlns:p14="http://schemas.microsoft.com/office/powerpoint/2010/main" val="34566389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列表</a:t>
            </a:r>
            <a:r>
              <a:rPr lang="zh-CN" altLang="zh-CN" dirty="0"/>
              <a:t>与列表之间也可以相加，相加表示两个列表拼接起来。例如：</a:t>
            </a:r>
          </a:p>
          <a:p>
            <a:r>
              <a:rPr lang="zh-CN" altLang="zh-CN" dirty="0">
                <a:solidFill>
                  <a:srgbClr val="0070C0"/>
                </a:solidFill>
              </a:rPr>
              <a:t>&gt;&gt;&gt; list_1 = ['abc', 'xyz']</a:t>
            </a:r>
          </a:p>
          <a:p>
            <a:r>
              <a:rPr lang="zh-CN" altLang="zh-CN" dirty="0">
                <a:solidFill>
                  <a:srgbClr val="0070C0"/>
                </a:solidFill>
              </a:rPr>
              <a:t>&gt;&gt;&gt; list_2 = ['哈哈哈哈', '嘿嘿嘿嘿']</a:t>
            </a:r>
          </a:p>
          <a:p>
            <a:r>
              <a:rPr lang="zh-CN" altLang="zh-CN" dirty="0">
                <a:solidFill>
                  <a:srgbClr val="0070C0"/>
                </a:solidFill>
              </a:rPr>
              <a:t>&gt;&gt;&gt; list_3 = list_1 + list_2</a:t>
            </a:r>
          </a:p>
          <a:p>
            <a:r>
              <a:rPr lang="zh-CN" altLang="zh-CN" dirty="0">
                <a:solidFill>
                  <a:srgbClr val="0070C0"/>
                </a:solidFill>
              </a:rPr>
              <a:t>&gt;&gt;&gt; print(list_3)</a:t>
            </a:r>
          </a:p>
          <a:p>
            <a:r>
              <a:rPr lang="zh-CN" altLang="zh-CN" dirty="0">
                <a:solidFill>
                  <a:srgbClr val="0070C0"/>
                </a:solidFill>
              </a:rPr>
              <a:t>['abc', 'xyz', '哈哈哈哈', '嘿嘿嘿嘿']</a:t>
            </a:r>
          </a:p>
          <a:p>
            <a:endParaRPr lang="zh-CN" altLang="en-US" dirty="0">
              <a:solidFill>
                <a:srgbClr val="0070C0"/>
              </a:solidFill>
            </a:endParaRPr>
          </a:p>
        </p:txBody>
      </p:sp>
    </p:spTree>
    <p:extLst>
      <p:ext uri="{BB962C8B-B14F-4D97-AF65-F5344CB8AC3E}">
        <p14:creationId xmlns:p14="http://schemas.microsoft.com/office/powerpoint/2010/main" val="32894890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特别</a:t>
            </a:r>
            <a:r>
              <a:rPr lang="zh-CN" altLang="zh-CN" dirty="0"/>
              <a:t>的，可以通过列表的下标来修改列表里面的值，格式为：</a:t>
            </a:r>
          </a:p>
          <a:p>
            <a:r>
              <a:rPr lang="zh-CN" altLang="zh-CN" dirty="0">
                <a:solidFill>
                  <a:srgbClr val="0070C0"/>
                </a:solidFill>
              </a:rPr>
              <a:t>变量名[下标] = 新的值</a:t>
            </a:r>
          </a:p>
          <a:p>
            <a:r>
              <a:rPr lang="zh-CN" altLang="zh-CN" dirty="0"/>
              <a:t>例如：</a:t>
            </a:r>
          </a:p>
          <a:p>
            <a:r>
              <a:rPr lang="zh-CN" altLang="zh-CN" dirty="0">
                <a:solidFill>
                  <a:srgbClr val="0070C0"/>
                </a:solidFill>
              </a:rPr>
              <a:t>&gt;&gt;&gt; existed_list = [1, 2, 3]</a:t>
            </a:r>
          </a:p>
          <a:p>
            <a:r>
              <a:rPr lang="zh-CN" altLang="zh-CN" dirty="0">
                <a:solidFill>
                  <a:srgbClr val="0070C0"/>
                </a:solidFill>
              </a:rPr>
              <a:t>&gt;&gt;&gt; existed_list[1] = '新的值'</a:t>
            </a:r>
          </a:p>
          <a:p>
            <a:r>
              <a:rPr lang="zh-CN" altLang="zh-CN" dirty="0">
                <a:solidFill>
                  <a:srgbClr val="0070C0"/>
                </a:solidFill>
              </a:rPr>
              <a:t>&gt;&gt;&gt; print(existed_list)</a:t>
            </a:r>
          </a:p>
          <a:p>
            <a:r>
              <a:rPr lang="zh-CN" altLang="zh-CN" dirty="0">
                <a:solidFill>
                  <a:srgbClr val="0070C0"/>
                </a:solidFill>
              </a:rPr>
              <a:t>[1, '新的值', 3]</a:t>
            </a:r>
          </a:p>
          <a:p>
            <a:endParaRPr lang="zh-CN" altLang="en-US" dirty="0">
              <a:solidFill>
                <a:srgbClr val="0070C0"/>
              </a:solidFill>
            </a:endParaRPr>
          </a:p>
        </p:txBody>
      </p:sp>
    </p:spTree>
    <p:extLst>
      <p:ext uri="{BB962C8B-B14F-4D97-AF65-F5344CB8AC3E}">
        <p14:creationId xmlns:p14="http://schemas.microsoft.com/office/powerpoint/2010/main" val="40168606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列表</a:t>
            </a:r>
            <a:r>
              <a:rPr lang="zh-CN" altLang="zh-CN" dirty="0"/>
              <a:t>还可以单独在末尾添加元素，例如：</a:t>
            </a:r>
          </a:p>
          <a:p>
            <a:r>
              <a:rPr lang="zh-CN" altLang="zh-CN" dirty="0">
                <a:solidFill>
                  <a:srgbClr val="0070C0"/>
                </a:solidFill>
              </a:rPr>
              <a:t>&gt;&gt;&gt; list_4 = ['Python', '爬虫']</a:t>
            </a:r>
          </a:p>
          <a:p>
            <a:r>
              <a:rPr lang="zh-CN" altLang="zh-CN" dirty="0">
                <a:solidFill>
                  <a:srgbClr val="0070C0"/>
                </a:solidFill>
              </a:rPr>
              <a:t>&gt;&gt;&gt; print(list_4)</a:t>
            </a:r>
          </a:p>
          <a:p>
            <a:r>
              <a:rPr lang="zh-CN" altLang="zh-CN" dirty="0">
                <a:solidFill>
                  <a:srgbClr val="0070C0"/>
                </a:solidFill>
              </a:rPr>
              <a:t>['Python', '爬虫']</a:t>
            </a:r>
          </a:p>
          <a:p>
            <a:r>
              <a:rPr lang="zh-CN" altLang="zh-CN" dirty="0">
                <a:solidFill>
                  <a:srgbClr val="0070C0"/>
                </a:solidFill>
              </a:rPr>
              <a:t>&gt;&gt;&gt; list_4.append('一')</a:t>
            </a:r>
          </a:p>
          <a:p>
            <a:r>
              <a:rPr lang="zh-CN" altLang="zh-CN" dirty="0">
                <a:solidFill>
                  <a:srgbClr val="0070C0"/>
                </a:solidFill>
              </a:rPr>
              <a:t>&gt;&gt;&gt; print(list_4</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31159380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['Python', '爬虫', '一']</a:t>
            </a:r>
          </a:p>
          <a:p>
            <a:r>
              <a:rPr lang="zh-CN" altLang="zh-CN" dirty="0">
                <a:solidFill>
                  <a:srgbClr val="0070C0"/>
                </a:solidFill>
              </a:rPr>
              <a:t>&gt;&gt;&gt; list_4.append('酷')</a:t>
            </a:r>
          </a:p>
          <a:p>
            <a:r>
              <a:rPr lang="zh-CN" altLang="zh-CN" dirty="0">
                <a:solidFill>
                  <a:srgbClr val="0070C0"/>
                </a:solidFill>
              </a:rPr>
              <a:t>&gt;&gt;&gt; print(list_4)</a:t>
            </a:r>
          </a:p>
          <a:p>
            <a:r>
              <a:rPr lang="zh-CN" altLang="zh-CN" dirty="0">
                <a:solidFill>
                  <a:srgbClr val="0070C0"/>
                </a:solidFill>
              </a:rPr>
              <a:t>['Python', '爬虫', '一', '酷']</a:t>
            </a:r>
          </a:p>
          <a:p>
            <a:endParaRPr lang="zh-CN" altLang="en-US" dirty="0"/>
          </a:p>
          <a:p>
            <a:endParaRPr lang="zh-CN" altLang="en-US" dirty="0"/>
          </a:p>
        </p:txBody>
      </p:sp>
    </p:spTree>
    <p:extLst>
      <p:ext uri="{BB962C8B-B14F-4D97-AF65-F5344CB8AC3E}">
        <p14:creationId xmlns:p14="http://schemas.microsoft.com/office/powerpoint/2010/main" val="215984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Python</a:t>
            </a:r>
            <a:r>
              <a:rPr lang="zh-CN" altLang="zh-CN" dirty="0"/>
              <a:t>的官方网站界面如图</a:t>
            </a:r>
            <a:r>
              <a:rPr lang="en-US" altLang="zh-CN" dirty="0"/>
              <a:t>2-1</a:t>
            </a:r>
            <a:r>
              <a:rPr lang="zh-CN" altLang="zh-CN" dirty="0"/>
              <a:t>所示。</a:t>
            </a:r>
          </a:p>
          <a:p>
            <a:endParaRPr lang="zh-CN" altLang="en-US" dirty="0"/>
          </a:p>
        </p:txBody>
      </p:sp>
      <p:sp>
        <p:nvSpPr>
          <p:cNvPr id="4" name="Rectangle 1"/>
          <p:cNvSpPr>
            <a:spLocks noGrp="1" noChangeArrowheads="1"/>
          </p:cNvSpPr>
          <p:nvPr>
            <p:ph type="title"/>
          </p:nvPr>
        </p:nvSpPr>
        <p:spPr bwMode="auto">
          <a:xfrm>
            <a:off x="1097280" y="959120"/>
            <a:ext cx="725070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499994996">
                <a:solidFill>
                  <a:srgbClr val="7030A0"/>
                </a:solidFill>
                <a:latin typeface="黑体" panose="02010609060101010101" pitchFamily="49" charset="-122"/>
                <a:ea typeface="黑体" panose="02010609060101010101" pitchFamily="49" charset="-122"/>
                <a:cs typeface="+mn-cs"/>
              </a:rPr>
              <a:t>2.1.1  </a:t>
            </a:r>
            <a:r>
              <a:rPr lang="zh-CN" altLang="en-US" sz="4000" dirty="0" bmk="_Toc499994996">
                <a:solidFill>
                  <a:srgbClr val="7030A0"/>
                </a:solidFill>
                <a:latin typeface="黑体" panose="02010609060101010101" pitchFamily="49" charset="-122"/>
                <a:ea typeface="黑体" panose="02010609060101010101" pitchFamily="49" charset="-122"/>
                <a:cs typeface="+mn-cs"/>
              </a:rPr>
              <a:t>在</a:t>
            </a:r>
            <a:r>
              <a:rPr lang="en-US" altLang="zh-CN" sz="4000" dirty="0" bmk="_Toc499994996">
                <a:solidFill>
                  <a:srgbClr val="7030A0"/>
                </a:solidFill>
                <a:latin typeface="黑体" panose="02010609060101010101" pitchFamily="49" charset="-122"/>
                <a:ea typeface="黑体" panose="02010609060101010101" pitchFamily="49" charset="-122"/>
                <a:cs typeface="+mn-cs"/>
              </a:rPr>
              <a:t>Windows</a:t>
            </a:r>
            <a:r>
              <a:rPr lang="zh-CN" altLang="en-US" sz="4000" dirty="0" bmk="_Toc499994996">
                <a:solidFill>
                  <a:srgbClr val="7030A0"/>
                </a:solidFill>
                <a:latin typeface="黑体" panose="02010609060101010101" pitchFamily="49" charset="-122"/>
                <a:ea typeface="黑体" panose="02010609060101010101" pitchFamily="49" charset="-122"/>
                <a:cs typeface="+mn-cs"/>
              </a:rPr>
              <a:t>中安装</a:t>
            </a:r>
            <a:r>
              <a:rPr lang="en-US" altLang="zh-CN" sz="4000" dirty="0" bmk="_Toc499994996">
                <a:solidFill>
                  <a:srgbClr val="7030A0"/>
                </a:solidFill>
                <a:latin typeface="黑体" panose="02010609060101010101" pitchFamily="49" charset="-122"/>
                <a:ea typeface="黑体" panose="02010609060101010101" pitchFamily="49" charset="-122"/>
                <a:cs typeface="+mn-cs"/>
              </a:rPr>
              <a:t>Python</a:t>
            </a:r>
            <a:endParaRPr lang="en-US" altLang="zh-CN" sz="4000" dirty="0">
              <a:solidFill>
                <a:srgbClr val="7030A0"/>
              </a:solidFill>
              <a:latin typeface="黑体" panose="02010609060101010101" pitchFamily="49" charset="-122"/>
              <a:ea typeface="黑体" panose="02010609060101010101" pitchFamily="49" charset="-122"/>
              <a:cs typeface="+mn-cs"/>
            </a:endParaRPr>
          </a:p>
        </p:txBody>
      </p:sp>
      <p:pic>
        <p:nvPicPr>
          <p:cNvPr id="2050" name="Imag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1546" y="2315054"/>
            <a:ext cx="5524357" cy="355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44211" y="5969083"/>
            <a:ext cx="2940228"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2-1  Python</a:t>
            </a:r>
            <a:r>
              <a:rPr lang="zh-CN" altLang="zh-CN" b="1" kern="100" dirty="0">
                <a:latin typeface="宋体" panose="02010600030101010101" pitchFamily="2" charset="-122"/>
                <a:ea typeface="方正书宋简体"/>
                <a:cs typeface="宋体" panose="02010600030101010101" pitchFamily="2" charset="-122"/>
              </a:rPr>
              <a:t>官方网站界面</a:t>
            </a:r>
            <a:endParaRPr lang="zh-CN" altLang="en-US" b="1" dirty="0"/>
          </a:p>
        </p:txBody>
      </p:sp>
    </p:spTree>
    <p:extLst>
      <p:ext uri="{BB962C8B-B14F-4D97-AF65-F5344CB8AC3E}">
        <p14:creationId xmlns:p14="http://schemas.microsoft.com/office/powerpoint/2010/main" val="791826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元组</a:t>
            </a:r>
            <a:r>
              <a:rPr lang="zh-CN" altLang="zh-CN" dirty="0"/>
              <a:t>和字符串不能添加新的内容，不能修改元组里面的非可变容器元素，也不能修改字符串里面的某一个字符。</a:t>
            </a:r>
          </a:p>
          <a:p>
            <a:r>
              <a:rPr lang="en-US" altLang="zh-CN" dirty="0" smtClean="0"/>
              <a:t>         </a:t>
            </a:r>
            <a:r>
              <a:rPr lang="zh-CN" altLang="zh-CN" dirty="0" smtClean="0"/>
              <a:t>字符串、列表和元组还有一些其他特性，它们之间的互相转化将在爬虫开发的过程中逐渐介绍。</a:t>
            </a:r>
            <a:endParaRPr lang="zh-CN" altLang="zh-CN" dirty="0"/>
          </a:p>
          <a:p>
            <a:endParaRPr lang="zh-CN" altLang="en-US" dirty="0"/>
          </a:p>
        </p:txBody>
      </p:sp>
    </p:spTree>
    <p:extLst>
      <p:ext uri="{BB962C8B-B14F-4D97-AF65-F5344CB8AC3E}">
        <p14:creationId xmlns:p14="http://schemas.microsoft.com/office/powerpoint/2010/main" val="41465450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499995006">
                <a:solidFill>
                  <a:srgbClr val="7030A0"/>
                </a:solidFill>
                <a:latin typeface="黑体" panose="02010609060101010101" pitchFamily="49" charset="-122"/>
                <a:ea typeface="黑体" panose="02010609060101010101" pitchFamily="49" charset="-122"/>
                <a:cs typeface="+mn-cs"/>
              </a:rPr>
              <a:t>2.3.4  </a:t>
            </a:r>
            <a:r>
              <a:rPr lang="zh-CN" altLang="en-US" sz="4000" dirty="0" bmk="_Toc499995006">
                <a:solidFill>
                  <a:srgbClr val="7030A0"/>
                </a:solidFill>
                <a:latin typeface="黑体" panose="02010609060101010101" pitchFamily="49" charset="-122"/>
                <a:ea typeface="黑体" panose="02010609060101010101" pitchFamily="49" charset="-122"/>
                <a:cs typeface="+mn-cs"/>
              </a:rPr>
              <a:t>字典与集合</a:t>
            </a:r>
            <a:endParaRPr lang="zh-CN" altLang="en-US" sz="4000" dirty="0" bmk="_Toc499995005">
              <a:solidFill>
                <a:srgbClr val="7030A0"/>
              </a:solidFill>
              <a:latin typeface="黑体" panose="02010609060101010101" pitchFamily="49" charset="-122"/>
              <a:ea typeface="黑体" panose="02010609060101010101" pitchFamily="49" charset="-122"/>
              <a:cs typeface="+mn-cs"/>
            </a:endParaRPr>
          </a:p>
        </p:txBody>
      </p:sp>
      <p:sp>
        <p:nvSpPr>
          <p:cNvPr id="5" name="Rectangle 2"/>
          <p:cNvSpPr>
            <a:spLocks noGrp="1" noChangeArrowheads="1"/>
          </p:cNvSpPr>
          <p:nvPr>
            <p:ph idx="1"/>
          </p:nvPr>
        </p:nvSpPr>
        <p:spPr bwMode="auto">
          <a:xfrm>
            <a:off x="1097279" y="2087700"/>
            <a:ext cx="1095718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charset="-122"/>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charset="-122"/>
                <a:cs typeface="Times New Roman" panose="02020603050405020304" pitchFamily="18" charset="0"/>
              </a:rPr>
              <a:t>．</a:t>
            </a:r>
            <a:r>
              <a:rPr kumimoji="0" lang="zh-CN" altLang="en-US" i="0" u="none" strike="noStrike" cap="none" normalizeH="0" baseline="0" dirty="0" smtClean="0">
                <a:ln>
                  <a:noFill/>
                </a:ln>
                <a:solidFill>
                  <a:srgbClr val="C00000"/>
                </a:solidFill>
                <a:effectLst/>
                <a:latin typeface="宋体" panose="02010600030101010101" pitchFamily="2" charset="-122"/>
                <a:ea typeface="方正兰亭中黑简体" charset="-122"/>
                <a:cs typeface="宋体" panose="02010600030101010101" pitchFamily="2" charset="-122"/>
              </a:rPr>
              <a:t>字典</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字典就是使用大括号括起来的键（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）值（</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Value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）对（</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Key-Value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对）。每个键值对之间使用英文逗号分隔，每个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Key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Value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之间使用英文冒号分隔。例如：</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a:lnSpc>
                <a:spcPct val="100000"/>
              </a:lnSpc>
              <a:buClrTx/>
              <a:buSzTx/>
              <a:buNone/>
            </a:pPr>
            <a:r>
              <a:rPr lang="zh-CN" altLang="zh-CN" dirty="0">
                <a:solidFill>
                  <a:srgbClr val="0070C0"/>
                </a:solidFill>
              </a:rPr>
              <a:t>dict_1 = {'superman': '超人是一个可以在天上飞的两足兽', '天才': '天才跑在时代的前面，把时代拖得气喘吁吁。', 'xx': 0, 42: '42是一切的答案'}</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6787980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Key</a:t>
            </a:r>
            <a:r>
              <a:rPr lang="zh-CN" altLang="zh-CN" dirty="0"/>
              <a:t>可以使用中文、英文或者数字，但是不能重复。</a:t>
            </a:r>
            <a:r>
              <a:rPr lang="en-US" altLang="zh-CN" dirty="0"/>
              <a:t>Value</a:t>
            </a:r>
            <a:r>
              <a:rPr lang="zh-CN" altLang="zh-CN" dirty="0"/>
              <a:t>可以是任意字符串、数字、列表、元组或者另一个字典，</a:t>
            </a:r>
            <a:r>
              <a:rPr lang="en-US" altLang="zh-CN" dirty="0"/>
              <a:t>Value</a:t>
            </a:r>
            <a:r>
              <a:rPr lang="zh-CN" altLang="zh-CN" dirty="0"/>
              <a:t>可以重复。</a:t>
            </a:r>
          </a:p>
          <a:p>
            <a:r>
              <a:rPr lang="en-US" altLang="zh-CN" dirty="0" smtClean="0"/>
              <a:t>         </a:t>
            </a:r>
            <a:r>
              <a:rPr lang="zh-CN" altLang="zh-CN" dirty="0" smtClean="0"/>
              <a:t>可以</a:t>
            </a:r>
            <a:r>
              <a:rPr lang="zh-CN" altLang="zh-CN" dirty="0"/>
              <a:t>通过</a:t>
            </a:r>
            <a:r>
              <a:rPr lang="en-US" altLang="zh-CN" dirty="0"/>
              <a:t>Key</a:t>
            </a:r>
            <a:r>
              <a:rPr lang="zh-CN" altLang="zh-CN" dirty="0"/>
              <a:t>来从字典中读取对应的</a:t>
            </a:r>
            <a:r>
              <a:rPr lang="en-US" altLang="zh-CN" dirty="0"/>
              <a:t>Value</a:t>
            </a:r>
            <a:r>
              <a:rPr lang="zh-CN" altLang="zh-CN" dirty="0"/>
              <a:t>，有</a:t>
            </a:r>
            <a:r>
              <a:rPr lang="en-US" altLang="zh-CN" dirty="0"/>
              <a:t>3</a:t>
            </a:r>
            <a:r>
              <a:rPr lang="zh-CN" altLang="zh-CN" dirty="0"/>
              <a:t>种主要的格式：</a:t>
            </a:r>
          </a:p>
          <a:p>
            <a:r>
              <a:rPr lang="zh-CN" altLang="zh-CN" dirty="0">
                <a:solidFill>
                  <a:srgbClr val="0070C0"/>
                </a:solidFill>
              </a:rPr>
              <a:t>变量名[key]</a:t>
            </a:r>
          </a:p>
          <a:p>
            <a:r>
              <a:rPr lang="zh-CN" altLang="zh-CN" dirty="0">
                <a:solidFill>
                  <a:srgbClr val="0070C0"/>
                </a:solidFill>
              </a:rPr>
              <a:t>变量名.get(key)</a:t>
            </a:r>
          </a:p>
          <a:p>
            <a:r>
              <a:rPr lang="zh-CN" altLang="zh-CN" dirty="0">
                <a:solidFill>
                  <a:srgbClr val="0070C0"/>
                </a:solidFill>
              </a:rPr>
              <a:t>变量名.get(key, '在找不到key的情况下使用这个值')</a:t>
            </a:r>
          </a:p>
          <a:p>
            <a:endParaRPr lang="zh-CN" altLang="en-US" dirty="0">
              <a:solidFill>
                <a:srgbClr val="0070C0"/>
              </a:solidFill>
            </a:endParaRPr>
          </a:p>
        </p:txBody>
      </p:sp>
    </p:spTree>
    <p:extLst>
      <p:ext uri="{BB962C8B-B14F-4D97-AF65-F5344CB8AC3E}">
        <p14:creationId xmlns:p14="http://schemas.microsoft.com/office/powerpoint/2010/main" val="38780089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．集合</a:t>
            </a:r>
          </a:p>
          <a:p>
            <a:r>
              <a:rPr lang="en-US" altLang="zh-CN" dirty="0" smtClean="0"/>
              <a:t>         </a:t>
            </a:r>
            <a:r>
              <a:rPr lang="zh-CN" altLang="zh-CN" dirty="0" smtClean="0"/>
              <a:t>集合</a:t>
            </a:r>
            <a:r>
              <a:rPr lang="zh-CN" altLang="zh-CN" dirty="0"/>
              <a:t>是使用大括号括起来的各种数据，可以看作没有</a:t>
            </a:r>
            <a:r>
              <a:rPr lang="en-US" altLang="zh-CN" dirty="0"/>
              <a:t>Value</a:t>
            </a:r>
            <a:r>
              <a:rPr lang="zh-CN" altLang="zh-CN" dirty="0"/>
              <a:t>的字典。集合里面的元素不能重复。集合也是无序的。</a:t>
            </a:r>
          </a:p>
          <a:p>
            <a:r>
              <a:rPr lang="zh-CN" altLang="zh-CN" dirty="0">
                <a:solidFill>
                  <a:srgbClr val="0070C0"/>
                </a:solidFill>
              </a:rPr>
              <a:t>example_set = {1, 2, 3, 'a', 'b', 'c</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4778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551" y="1845734"/>
            <a:ext cx="10230129" cy="4023360"/>
          </a:xfrm>
        </p:spPr>
        <p:txBody>
          <a:bodyPr/>
          <a:lstStyle/>
          <a:p>
            <a:r>
              <a:rPr lang="en-US" altLang="zh-CN" dirty="0" smtClean="0"/>
              <a:t>         </a:t>
            </a:r>
            <a:r>
              <a:rPr lang="zh-CN" altLang="zh-CN" dirty="0" smtClean="0"/>
              <a:t>集合</a:t>
            </a:r>
            <a:r>
              <a:rPr lang="zh-CN" altLang="zh-CN" dirty="0"/>
              <a:t>最大的应用之一就是去重。例如，把一个带有重复元素的列表先转换为集合，再转换回列表，那么重复元素就只会保留一个。把列表转换为集合需要使用</a:t>
            </a:r>
            <a:r>
              <a:rPr lang="en-US" altLang="zh-CN" dirty="0"/>
              <a:t>set()</a:t>
            </a:r>
            <a:r>
              <a:rPr lang="zh-CN" altLang="zh-CN" dirty="0"/>
              <a:t>函数，把集合转换为列表使用</a:t>
            </a:r>
            <a:r>
              <a:rPr lang="en-US" altLang="zh-CN" dirty="0"/>
              <a:t>list()</a:t>
            </a:r>
            <a:r>
              <a:rPr lang="zh-CN" altLang="zh-CN" dirty="0"/>
              <a:t>函数：</a:t>
            </a:r>
          </a:p>
          <a:p>
            <a:r>
              <a:rPr lang="zh-CN" altLang="zh-CN" dirty="0">
                <a:solidFill>
                  <a:srgbClr val="0070C0"/>
                </a:solidFill>
              </a:rPr>
              <a:t>&gt;&gt;&gt; duplicated_list = [3, 1, 3, 2, 4, 6, 6, 7, 's', 's', 'a']</a:t>
            </a:r>
          </a:p>
          <a:p>
            <a:r>
              <a:rPr lang="zh-CN" altLang="zh-CN" dirty="0">
                <a:solidFill>
                  <a:srgbClr val="0070C0"/>
                </a:solidFill>
              </a:rPr>
              <a:t>&gt;&gt;&gt; unique_list = list(set(duplicated_list))</a:t>
            </a:r>
          </a:p>
          <a:p>
            <a:r>
              <a:rPr lang="zh-CN" altLang="zh-CN" dirty="0">
                <a:solidFill>
                  <a:srgbClr val="0070C0"/>
                </a:solidFill>
              </a:rPr>
              <a:t>&gt;&gt;&gt; print(unique_list)</a:t>
            </a:r>
          </a:p>
          <a:p>
            <a:r>
              <a:rPr lang="zh-CN" altLang="zh-CN" dirty="0">
                <a:solidFill>
                  <a:srgbClr val="0070C0"/>
                </a:solidFill>
              </a:rPr>
              <a:t>[1, 2, 3, 4, 's', 6, 7, 'a']</a:t>
            </a:r>
          </a:p>
          <a:p>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563343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499995007">
                <a:solidFill>
                  <a:srgbClr val="7030A0"/>
                </a:solidFill>
                <a:latin typeface="黑体" panose="02010609060101010101" pitchFamily="49" charset="-122"/>
                <a:ea typeface="黑体" panose="02010609060101010101" pitchFamily="49" charset="-122"/>
                <a:cs typeface="+mn-cs"/>
              </a:rPr>
              <a:t>2.3.5  </a:t>
            </a:r>
            <a:r>
              <a:rPr lang="zh-CN" altLang="en-US" sz="4000" dirty="0" bmk="_Toc499995007">
                <a:solidFill>
                  <a:srgbClr val="7030A0"/>
                </a:solidFill>
                <a:latin typeface="黑体" panose="02010609060101010101" pitchFamily="49" charset="-122"/>
                <a:ea typeface="黑体" panose="02010609060101010101" pitchFamily="49" charset="-122"/>
                <a:cs typeface="+mn-cs"/>
              </a:rPr>
              <a:t>条件语句</a:t>
            </a:r>
            <a:endParaRPr lang="zh-CN" altLang="en-US" sz="4000" dirty="0" bmk="_Toc49999500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91015" y="1790519"/>
            <a:ext cx="10794379"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charset="-122"/>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charset="-122"/>
                <a:cs typeface="Times New Roman" panose="02020603050405020304" pitchFamily="18" charset="0"/>
              </a:rPr>
              <a:t>．</a:t>
            </a:r>
            <a:r>
              <a:rPr kumimoji="0" lang="en-US" altLang="zh-CN" i="0" u="none" strike="noStrike" cap="none" normalizeH="0" baseline="0" dirty="0" smtClean="0">
                <a:ln>
                  <a:noFill/>
                </a:ln>
                <a:solidFill>
                  <a:srgbClr val="C00000"/>
                </a:solidFill>
                <a:effectLst/>
                <a:ea typeface="方正兰亭中黑简体" charset="-122"/>
                <a:cs typeface="Times New Roman" panose="02020603050405020304" pitchFamily="18" charset="0"/>
              </a:rPr>
              <a:t>if</a:t>
            </a:r>
            <a:r>
              <a:rPr kumimoji="0" lang="zh-CN" altLang="en-US" i="0" u="none" strike="noStrike" cap="none" normalizeH="0" baseline="0" dirty="0" smtClean="0">
                <a:ln>
                  <a:noFill/>
                </a:ln>
                <a:solidFill>
                  <a:srgbClr val="C00000"/>
                </a:solidFill>
                <a:effectLst/>
                <a:ea typeface="方正兰亭中黑简体" charset="-122"/>
                <a:cs typeface="Times New Roman" panose="02020603050405020304" pitchFamily="18" charset="0"/>
              </a:rPr>
              <a:t>语句</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if</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这个关键字正如它的英文一样，是“如果”的意思，即如果什么情况发生，就怎么样。</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if</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的用法如下：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0000"/>
                </a:solidFill>
                <a:effectLst/>
                <a:cs typeface="方正兰亭刊宋简体" charset="-122"/>
              </a:rPr>
              <a:t>     </a:t>
            </a:r>
            <a:r>
              <a:rPr lang="en-US" altLang="zh-CN" dirty="0">
                <a:solidFill>
                  <a:srgbClr val="0070C0"/>
                </a:solidFill>
                <a:cs typeface="方正兰亭刊宋简体" charset="-122"/>
              </a:rPr>
              <a:t>if</a:t>
            </a:r>
            <a:r>
              <a:rPr kumimoji="0" lang="en-US" altLang="zh-CN" i="0" u="none" strike="noStrike" cap="none" normalizeH="0" baseline="0" dirty="0" smtClean="0">
                <a:ln>
                  <a:noFill/>
                </a:ln>
                <a:solidFill>
                  <a:srgbClr val="000000"/>
                </a:solidFill>
                <a:effectLst/>
                <a:cs typeface="方正兰亭刊宋简体" charset="-122"/>
              </a:rPr>
              <a:t> </a:t>
            </a:r>
            <a:r>
              <a:rPr lang="zh-CN" altLang="en-US" dirty="0">
                <a:solidFill>
                  <a:srgbClr val="0070C0"/>
                </a:solidFill>
                <a:cs typeface="方正兰亭刊宋简体" charset="-122"/>
              </a:rPr>
              <a:t>可以判断真假的表达式或者是能被判断是否为空的数据结构</a:t>
            </a:r>
            <a:r>
              <a:rPr kumimoji="0" lang="zh-CN" altLang="en-US" i="0" u="none" strike="noStrike" cap="none" normalizeH="0" baseline="0" dirty="0" smtClean="0">
                <a:ln>
                  <a:noFill/>
                </a:ln>
                <a:solidFill>
                  <a:srgbClr val="0070C0"/>
                </a:solidFill>
                <a:effectLst/>
                <a:cs typeface="方正兰亭刊宋简体" charset="-122"/>
              </a:rPr>
              <a:t>在表达式的条件为真时运行的代码</a:t>
            </a:r>
            <a:endParaRPr kumimoji="0" lang="zh-CN" altLang="en-US"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所有需要在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if</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里面运行的代码都需要添加至少一个空格作为缩进，一般约定俗成用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个空格，从而方便人眼阅读。一旦退出缩进，新的代码就不再属于这个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if</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348382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55383" cy="4521612"/>
          </a:xfrm>
        </p:spPr>
        <p:txBody>
          <a:bodyPr>
            <a:normAutofit lnSpcReduction="10000"/>
          </a:bodyPr>
          <a:lstStyle/>
          <a:p>
            <a:r>
              <a:rPr lang="en-US" altLang="zh-CN" dirty="0">
                <a:solidFill>
                  <a:srgbClr val="C00000"/>
                </a:solidFill>
              </a:rPr>
              <a:t>2</a:t>
            </a:r>
            <a:r>
              <a:rPr lang="zh-CN" altLang="zh-CN" dirty="0">
                <a:solidFill>
                  <a:srgbClr val="C00000"/>
                </a:solidFill>
              </a:rPr>
              <a:t>．短路效应</a:t>
            </a:r>
          </a:p>
          <a:p>
            <a:pPr marL="0" indent="0">
              <a:buNone/>
            </a:pPr>
            <a:r>
              <a:rPr lang="zh-CN" altLang="zh-CN" dirty="0"/>
              <a:t>（</a:t>
            </a:r>
            <a:r>
              <a:rPr lang="en-US" altLang="zh-CN" dirty="0"/>
              <a:t>1</a:t>
            </a:r>
            <a:r>
              <a:rPr lang="zh-CN" altLang="zh-CN" dirty="0"/>
              <a:t>）在使用</a:t>
            </a:r>
            <a:r>
              <a:rPr lang="en-US" altLang="zh-CN" dirty="0"/>
              <a:t>and</a:t>
            </a:r>
            <a:r>
              <a:rPr lang="zh-CN" altLang="zh-CN" dirty="0"/>
              <a:t>连接的多个表达式中，只要有一个表达式不为真，那么后面的表达式就不会执行。</a:t>
            </a:r>
          </a:p>
          <a:p>
            <a:pPr marL="0" indent="0">
              <a:buNone/>
            </a:pPr>
            <a:r>
              <a:rPr lang="zh-CN" altLang="zh-CN" dirty="0"/>
              <a:t>（</a:t>
            </a:r>
            <a:r>
              <a:rPr lang="en-US" altLang="zh-CN" dirty="0"/>
              <a:t>2</a:t>
            </a:r>
            <a:r>
              <a:rPr lang="zh-CN" altLang="zh-CN" dirty="0"/>
              <a:t>）在使用</a:t>
            </a:r>
            <a:r>
              <a:rPr lang="en-US" altLang="zh-CN" dirty="0"/>
              <a:t>or</a:t>
            </a:r>
            <a:r>
              <a:rPr lang="zh-CN" altLang="zh-CN" dirty="0"/>
              <a:t>连接的多个表达式中，只要有一个表达式为真，那么后面的表达式就不会执行。</a:t>
            </a:r>
          </a:p>
          <a:p>
            <a:r>
              <a:rPr lang="en-US" altLang="zh-CN" dirty="0" smtClean="0"/>
              <a:t>        </a:t>
            </a:r>
            <a:r>
              <a:rPr lang="zh-CN" altLang="zh-CN" dirty="0" smtClean="0"/>
              <a:t>这个</a:t>
            </a:r>
            <a:r>
              <a:rPr lang="zh-CN" altLang="zh-CN" dirty="0"/>
              <a:t>短路效应有什么作用呢？来看看下面的代码：</a:t>
            </a:r>
          </a:p>
          <a:p>
            <a:r>
              <a:rPr lang="zh-CN" altLang="zh-CN" dirty="0" smtClean="0">
                <a:solidFill>
                  <a:srgbClr val="0070C0"/>
                </a:solidFill>
              </a:rPr>
              <a:t>name_list = []</a:t>
            </a:r>
          </a:p>
          <a:p>
            <a:r>
              <a:rPr lang="zh-CN" altLang="zh-CN" dirty="0" smtClean="0">
                <a:solidFill>
                  <a:srgbClr val="0070C0"/>
                </a:solidFill>
              </a:rPr>
              <a:t>if name_list and name_list[100] == '张三':</a:t>
            </a:r>
          </a:p>
          <a:p>
            <a:r>
              <a:rPr lang="zh-CN" altLang="zh-CN" dirty="0" smtClean="0">
                <a:solidFill>
                  <a:srgbClr val="0070C0"/>
                </a:solidFill>
              </a:rPr>
              <a:t>  </a:t>
            </a:r>
            <a:r>
              <a:rPr lang="zh-CN" altLang="zh-CN" dirty="0">
                <a:solidFill>
                  <a:srgbClr val="0070C0"/>
                </a:solidFill>
              </a:rPr>
              <a:t>print('OK')</a:t>
            </a:r>
          </a:p>
          <a:p>
            <a:endParaRPr lang="zh-CN" altLang="en-US" dirty="0">
              <a:solidFill>
                <a:srgbClr val="0070C0"/>
              </a:solidFill>
            </a:endParaRPr>
          </a:p>
        </p:txBody>
      </p:sp>
    </p:spTree>
    <p:extLst>
      <p:ext uri="{BB962C8B-B14F-4D97-AF65-F5344CB8AC3E}">
        <p14:creationId xmlns:p14="http://schemas.microsoft.com/office/powerpoint/2010/main" val="41807183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71" y="1845734"/>
            <a:ext cx="10749775" cy="4023360"/>
          </a:xfrm>
        </p:spPr>
        <p:txBody>
          <a:bodyPr/>
          <a:lstStyle/>
          <a:p>
            <a:r>
              <a:rPr lang="en-US" altLang="zh-CN" dirty="0" smtClean="0"/>
              <a:t>         </a:t>
            </a:r>
            <a:r>
              <a:rPr lang="zh-CN" altLang="zh-CN" dirty="0" smtClean="0"/>
              <a:t>从</a:t>
            </a:r>
            <a:r>
              <a:rPr lang="zh-CN" altLang="zh-CN" dirty="0"/>
              <a:t>一个空列表里面读下标为</a:t>
            </a:r>
            <a:r>
              <a:rPr lang="en-US" altLang="zh-CN" dirty="0"/>
              <a:t>100</a:t>
            </a:r>
            <a:r>
              <a:rPr lang="zh-CN" altLang="zh-CN" dirty="0"/>
              <a:t>的元素，显然会导致</a:t>
            </a:r>
            <a:r>
              <a:rPr lang="en-US" altLang="zh-CN" dirty="0"/>
              <a:t>Python</a:t>
            </a:r>
            <a:r>
              <a:rPr lang="zh-CN" altLang="zh-CN" dirty="0"/>
              <a:t>报错，但是像上面这样写却不会有任何问题。这是因为如果</a:t>
            </a:r>
            <a:r>
              <a:rPr lang="en-US" altLang="zh-CN" dirty="0" err="1"/>
              <a:t>name_list</a:t>
            </a:r>
            <a:r>
              <a:rPr lang="zh-CN" altLang="zh-CN" dirty="0"/>
              <a:t>为空，那么这个判断直接就失败了。根据短路效应，取第</a:t>
            </a:r>
            <a:r>
              <a:rPr lang="en-US" altLang="zh-CN" dirty="0"/>
              <a:t>100</a:t>
            </a:r>
            <a:r>
              <a:rPr lang="zh-CN" altLang="zh-CN" dirty="0"/>
              <a:t>个元素的操作根本就不会执行，也就不会报错。只有这个列表里面至少有一个元素的时候，才会进入第</a:t>
            </a:r>
            <a:r>
              <a:rPr lang="en-US" altLang="zh-CN" dirty="0"/>
              <a:t>2</a:t>
            </a:r>
            <a:r>
              <a:rPr lang="zh-CN" altLang="zh-CN" dirty="0"/>
              <a:t>个表达式“</a:t>
            </a:r>
            <a:r>
              <a:rPr lang="en-US" altLang="zh-CN" dirty="0" err="1"/>
              <a:t>name_list</a:t>
            </a:r>
            <a:r>
              <a:rPr lang="en-US" altLang="zh-CN" dirty="0"/>
              <a:t>[100] == '</a:t>
            </a:r>
            <a:r>
              <a:rPr lang="zh-CN" altLang="zh-CN" dirty="0"/>
              <a:t>张三</a:t>
            </a:r>
            <a:r>
              <a:rPr lang="en-US" altLang="zh-CN" dirty="0"/>
              <a:t>'</a:t>
            </a:r>
            <a:r>
              <a:rPr lang="zh-CN" altLang="zh-CN" dirty="0"/>
              <a:t>”的判断。</a:t>
            </a:r>
          </a:p>
          <a:p>
            <a:endParaRPr lang="zh-CN" altLang="en-US" dirty="0"/>
          </a:p>
        </p:txBody>
      </p:sp>
      <p:sp>
        <p:nvSpPr>
          <p:cNvPr id="4" name="椭圆 3"/>
          <p:cNvSpPr/>
          <p:nvPr/>
        </p:nvSpPr>
        <p:spPr>
          <a:xfrm>
            <a:off x="1049476" y="4126115"/>
            <a:ext cx="1961842" cy="1963381"/>
          </a:xfrm>
          <a:prstGeom prst="ellipse">
            <a:avLst/>
          </a:prstGeom>
          <a:blipFill>
            <a:blip r:embed="rId2"/>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7308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3</a:t>
            </a:r>
            <a:r>
              <a:rPr lang="zh-CN" altLang="zh-CN" dirty="0">
                <a:solidFill>
                  <a:srgbClr val="C00000"/>
                </a:solidFill>
              </a:rPr>
              <a:t>．多重条件判断</a:t>
            </a:r>
          </a:p>
          <a:p>
            <a:r>
              <a:rPr lang="en-US" altLang="zh-CN" dirty="0" smtClean="0"/>
              <a:t>         </a:t>
            </a:r>
            <a:r>
              <a:rPr lang="zh-CN" altLang="zh-CN" dirty="0" smtClean="0"/>
              <a:t>对于</a:t>
            </a:r>
            <a:r>
              <a:rPr lang="zh-CN" altLang="zh-CN" dirty="0"/>
              <a:t>多重条件的判断，需要使用“</a:t>
            </a:r>
            <a:r>
              <a:rPr lang="en-US" altLang="zh-CN" dirty="0"/>
              <a:t>if...</a:t>
            </a:r>
            <a:r>
              <a:rPr lang="en-US" altLang="zh-CN" dirty="0" err="1"/>
              <a:t>elif</a:t>
            </a:r>
            <a:r>
              <a:rPr lang="en-US" altLang="zh-CN" dirty="0"/>
              <a:t>...else...</a:t>
            </a:r>
            <a:r>
              <a:rPr lang="zh-CN" altLang="zh-CN" dirty="0"/>
              <a:t>”。其中，“</a:t>
            </a:r>
            <a:r>
              <a:rPr lang="en-US" altLang="zh-CN" dirty="0" err="1"/>
              <a:t>elif</a:t>
            </a:r>
            <a:r>
              <a:rPr lang="zh-CN" altLang="zh-CN" dirty="0"/>
              <a:t>”可以有</a:t>
            </a:r>
            <a:r>
              <a:rPr lang="en-US" altLang="zh-CN" dirty="0"/>
              <a:t>0</a:t>
            </a:r>
            <a:r>
              <a:rPr lang="zh-CN" altLang="zh-CN" dirty="0"/>
              <a:t>个，也可以有多个，但是</a:t>
            </a:r>
            <a:r>
              <a:rPr lang="en-US" altLang="zh-CN" dirty="0"/>
              <a:t>else</a:t>
            </a:r>
            <a:r>
              <a:rPr lang="zh-CN" altLang="zh-CN" dirty="0"/>
              <a:t>只能有</a:t>
            </a:r>
            <a:r>
              <a:rPr lang="en-US" altLang="zh-CN" dirty="0"/>
              <a:t>0</a:t>
            </a:r>
            <a:r>
              <a:rPr lang="zh-CN" altLang="zh-CN" dirty="0"/>
              <a:t>个或者</a:t>
            </a:r>
            <a:r>
              <a:rPr lang="en-US" altLang="zh-CN" dirty="0"/>
              <a:t>1</a:t>
            </a:r>
            <a:r>
              <a:rPr lang="zh-CN" altLang="zh-CN" dirty="0"/>
              <a:t>个。例如下面的代码：</a:t>
            </a:r>
          </a:p>
          <a:p>
            <a:r>
              <a:rPr lang="zh-CN" altLang="zh-CN" dirty="0">
                <a:solidFill>
                  <a:srgbClr val="0070C0"/>
                </a:solidFill>
              </a:rPr>
              <a:t>answer = 2</a:t>
            </a:r>
          </a:p>
          <a:p>
            <a:r>
              <a:rPr lang="zh-CN" altLang="zh-CN" dirty="0">
                <a:solidFill>
                  <a:srgbClr val="0070C0"/>
                </a:solidFill>
              </a:rPr>
              <a:t>if answer == 2:</a:t>
            </a:r>
          </a:p>
          <a:p>
            <a:r>
              <a:rPr lang="zh-CN" altLang="zh-CN" dirty="0">
                <a:solidFill>
                  <a:srgbClr val="0070C0"/>
                </a:solidFill>
              </a:rPr>
              <a:t>  print('回答正确</a:t>
            </a:r>
            <a:r>
              <a:rPr lang="zh-CN" altLang="zh-CN" dirty="0" smtClean="0">
                <a:solidFill>
                  <a:srgbClr val="0070C0"/>
                </a:solidFill>
              </a:rPr>
              <a:t>')</a:t>
            </a:r>
            <a:endParaRPr lang="zh-CN" altLang="zh-CN" dirty="0">
              <a:solidFill>
                <a:srgbClr val="0070C0"/>
              </a:solidFill>
            </a:endParaRPr>
          </a:p>
        </p:txBody>
      </p:sp>
      <p:sp>
        <p:nvSpPr>
          <p:cNvPr id="4" name="矩形 2"/>
          <p:cNvSpPr/>
          <p:nvPr/>
        </p:nvSpPr>
        <p:spPr>
          <a:xfrm>
            <a:off x="8594253" y="3857414"/>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10757473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154300" cy="4023360"/>
          </a:xfrm>
        </p:spPr>
        <p:txBody>
          <a:bodyPr/>
          <a:lstStyle/>
          <a:p>
            <a:r>
              <a:rPr lang="zh-CN" altLang="zh-CN" dirty="0">
                <a:solidFill>
                  <a:srgbClr val="0070C0"/>
                </a:solidFill>
              </a:rPr>
              <a:t>else:</a:t>
            </a:r>
          </a:p>
          <a:p>
            <a:r>
              <a:rPr lang="zh-CN" altLang="zh-CN" dirty="0">
                <a:solidFill>
                  <a:srgbClr val="0070C0"/>
                </a:solidFill>
              </a:rPr>
              <a:t>  print('回答错误')</a:t>
            </a:r>
          </a:p>
          <a:p>
            <a:r>
              <a:rPr lang="en-US" altLang="zh-CN" dirty="0" smtClean="0"/>
              <a:t>       </a:t>
            </a:r>
            <a:r>
              <a:rPr lang="zh-CN" altLang="zh-CN" dirty="0" smtClean="0"/>
              <a:t>“</a:t>
            </a:r>
            <a:r>
              <a:rPr lang="en-US" altLang="zh-CN" dirty="0"/>
              <a:t>if...else...</a:t>
            </a:r>
            <a:r>
              <a:rPr lang="zh-CN" altLang="zh-CN" dirty="0"/>
              <a:t>”主要用于非此即彼的条件判断。如果正确就执行第</a:t>
            </a:r>
            <a:r>
              <a:rPr lang="en-US" altLang="zh-CN" dirty="0"/>
              <a:t>3</a:t>
            </a:r>
            <a:r>
              <a:rPr lang="zh-CN" altLang="zh-CN" dirty="0"/>
              <a:t>行代码，如果错误就执行第</a:t>
            </a:r>
            <a:r>
              <a:rPr lang="en-US" altLang="zh-CN" dirty="0"/>
              <a:t>5</a:t>
            </a:r>
            <a:r>
              <a:rPr lang="zh-CN" altLang="zh-CN" dirty="0"/>
              <a:t>行代码。第</a:t>
            </a:r>
            <a:r>
              <a:rPr lang="en-US" altLang="zh-CN" dirty="0"/>
              <a:t>3</a:t>
            </a:r>
            <a:r>
              <a:rPr lang="zh-CN" altLang="zh-CN" dirty="0"/>
              <a:t>行和第</a:t>
            </a:r>
            <a:r>
              <a:rPr lang="en-US" altLang="zh-CN" dirty="0"/>
              <a:t>5</a:t>
            </a:r>
            <a:r>
              <a:rPr lang="zh-CN" altLang="zh-CN" dirty="0"/>
              <a:t>行只会执行其中之一，绝对不可能同时执行。</a:t>
            </a:r>
          </a:p>
          <a:p>
            <a:endParaRPr lang="zh-CN" altLang="en-US" dirty="0"/>
          </a:p>
          <a:p>
            <a:endParaRPr lang="zh-CN" altLang="en-US" dirty="0"/>
          </a:p>
        </p:txBody>
      </p:sp>
    </p:spTree>
    <p:extLst>
      <p:ext uri="{BB962C8B-B14F-4D97-AF65-F5344CB8AC3E}">
        <p14:creationId xmlns:p14="http://schemas.microsoft.com/office/powerpoint/2010/main" val="3336529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bwMode="auto">
          <a:xfrm>
            <a:off x="452496" y="2087699"/>
            <a:ext cx="1130088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Windows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操作系统的读者，可访问</a:t>
            </a:r>
            <a:r>
              <a:rPr lang="en-US" altLang="zh-CN" dirty="0">
                <a:latin typeface="Times New Roman" panose="02020603050405020304" pitchFamily="18" charset="0"/>
                <a:ea typeface="方正兰亭刊宋简体" charset="-122"/>
                <a:cs typeface="Times New Roman" panose="02020603050405020304" pitchFamily="18" charset="0"/>
              </a:rPr>
              <a:t>https://www.python.org/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ftp/python/3.6.1/python-3.6.1-amd64.exe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下载</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或者更高版本的安装程序。</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由于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官方网站会受到某些干扰，所以在我国部分地区长期无法访问，在另一些地区间歇性无法访问。如果以上网址无法访问，各位读者可稍后再尝试。 </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下载的文件名为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python-3.6.1-amd64.exe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。下载完成以后，双击这个安装程序，安装界面如图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62913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4</a:t>
            </a:r>
            <a:r>
              <a:rPr lang="zh-CN" altLang="zh-CN" dirty="0">
                <a:solidFill>
                  <a:srgbClr val="C00000"/>
                </a:solidFill>
              </a:rPr>
              <a:t>．使用字典实现多重条件控制</a:t>
            </a:r>
          </a:p>
          <a:p>
            <a:r>
              <a:rPr lang="en-US" altLang="zh-CN" dirty="0" smtClean="0"/>
              <a:t>       </a:t>
            </a:r>
            <a:r>
              <a:rPr lang="zh-CN" altLang="zh-CN" dirty="0" smtClean="0"/>
              <a:t>如果有多个</a:t>
            </a:r>
            <a:r>
              <a:rPr lang="en-US" altLang="zh-CN" dirty="0" smtClean="0"/>
              <a:t>if</a:t>
            </a:r>
            <a:r>
              <a:rPr lang="zh-CN" altLang="zh-CN" dirty="0" smtClean="0"/>
              <a:t>，写起来会很烦琐，例如下面这一段代码：</a:t>
            </a:r>
          </a:p>
          <a:p>
            <a:r>
              <a:rPr lang="zh-CN" altLang="zh-CN" dirty="0" smtClean="0">
                <a:solidFill>
                  <a:srgbClr val="0070C0"/>
                </a:solidFill>
              </a:rPr>
              <a:t>if state == 'start':</a:t>
            </a:r>
          </a:p>
          <a:p>
            <a:r>
              <a:rPr lang="zh-CN" altLang="zh-CN" dirty="0">
                <a:solidFill>
                  <a:srgbClr val="0070C0"/>
                </a:solidFill>
              </a:rPr>
              <a:t>    code = 1</a:t>
            </a:r>
          </a:p>
          <a:p>
            <a:r>
              <a:rPr lang="zh-CN" altLang="zh-CN" dirty="0">
                <a:solidFill>
                  <a:srgbClr val="0070C0"/>
                </a:solidFill>
              </a:rPr>
              <a:t>elif state == 'running':</a:t>
            </a:r>
          </a:p>
          <a:p>
            <a:r>
              <a:rPr lang="zh-CN" altLang="zh-CN" dirty="0">
                <a:solidFill>
                  <a:srgbClr val="0070C0"/>
                </a:solidFill>
              </a:rPr>
              <a:t>    code = </a:t>
            </a:r>
            <a:r>
              <a:rPr lang="zh-CN" altLang="zh-CN" dirty="0" smtClean="0">
                <a:solidFill>
                  <a:srgbClr val="0070C0"/>
                </a:solidFill>
              </a:rPr>
              <a:t>2</a:t>
            </a:r>
            <a:endParaRPr lang="zh-CN" altLang="zh-CN" dirty="0">
              <a:solidFill>
                <a:srgbClr val="0070C0"/>
              </a:solidFill>
            </a:endParaRPr>
          </a:p>
        </p:txBody>
      </p:sp>
    </p:spTree>
    <p:extLst>
      <p:ext uri="{BB962C8B-B14F-4D97-AF65-F5344CB8AC3E}">
        <p14:creationId xmlns:p14="http://schemas.microsoft.com/office/powerpoint/2010/main" val="42369946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6380" y="2237124"/>
            <a:ext cx="7219300" cy="3631970"/>
          </a:xfrm>
        </p:spPr>
        <p:txBody>
          <a:bodyPr/>
          <a:lstStyle/>
          <a:p>
            <a:r>
              <a:rPr lang="zh-CN" altLang="zh-CN" dirty="0">
                <a:solidFill>
                  <a:srgbClr val="0070C0"/>
                </a:solidFill>
              </a:rPr>
              <a:t>elif state == 'offline':</a:t>
            </a:r>
          </a:p>
          <a:p>
            <a:r>
              <a:rPr lang="zh-CN" altLang="zh-CN" dirty="0">
                <a:solidFill>
                  <a:srgbClr val="0070C0"/>
                </a:solidFill>
              </a:rPr>
              <a:t>    code = 3</a:t>
            </a:r>
          </a:p>
          <a:p>
            <a:r>
              <a:rPr lang="zh-CN" altLang="zh-CN" dirty="0">
                <a:solidFill>
                  <a:srgbClr val="0070C0"/>
                </a:solidFill>
              </a:rPr>
              <a:t>elif state == 'unknown':</a:t>
            </a:r>
          </a:p>
          <a:p>
            <a:r>
              <a:rPr lang="zh-CN" altLang="zh-CN" dirty="0">
                <a:solidFill>
                  <a:srgbClr val="0070C0"/>
                </a:solidFill>
              </a:rPr>
              <a:t>    code = 4</a:t>
            </a:r>
          </a:p>
          <a:p>
            <a:r>
              <a:rPr lang="zh-CN" altLang="zh-CN" dirty="0">
                <a:solidFill>
                  <a:srgbClr val="0070C0"/>
                </a:solidFill>
              </a:rPr>
              <a:t>else:</a:t>
            </a:r>
          </a:p>
          <a:p>
            <a:r>
              <a:rPr lang="zh-CN" altLang="zh-CN" dirty="0">
                <a:solidFill>
                  <a:srgbClr val="0070C0"/>
                </a:solidFill>
              </a:rPr>
              <a:t>    code = </a:t>
            </a:r>
            <a:r>
              <a:rPr lang="zh-CN" altLang="zh-CN" dirty="0" smtClean="0">
                <a:solidFill>
                  <a:srgbClr val="0070C0"/>
                </a:solidFill>
              </a:rPr>
              <a:t>5</a:t>
            </a:r>
            <a:endParaRPr lang="zh-CN" altLang="en-US" dirty="0">
              <a:solidFill>
                <a:srgbClr val="0070C0"/>
              </a:solidFill>
            </a:endParaRPr>
          </a:p>
          <a:p>
            <a:endParaRPr lang="zh-CN" altLang="en-US" dirty="0">
              <a:solidFill>
                <a:srgbClr val="0070C0"/>
              </a:solidFill>
            </a:endParaRPr>
          </a:p>
        </p:txBody>
      </p:sp>
      <p:pic>
        <p:nvPicPr>
          <p:cNvPr id="4" name="Picture 2" descr="C:\Program Files\Microsoft Office\MEDIA\CAGCAT10\j029770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607" y="1811994"/>
            <a:ext cx="3217203" cy="4380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091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a:t>
            </a:r>
            <a:r>
              <a:rPr lang="en-US" altLang="zh-CN" dirty="0"/>
              <a:t>if...</a:t>
            </a:r>
            <a:r>
              <a:rPr lang="en-US" altLang="zh-CN" dirty="0" err="1"/>
              <a:t>elif</a:t>
            </a:r>
            <a:r>
              <a:rPr lang="en-US" altLang="zh-CN" dirty="0"/>
              <a:t>...else...</a:t>
            </a:r>
            <a:r>
              <a:rPr lang="zh-CN" altLang="zh-CN" dirty="0"/>
              <a:t>”会让代码显得冗长。如果使用字典改写，代码就会变得非常简洁：</a:t>
            </a:r>
          </a:p>
          <a:p>
            <a:r>
              <a:rPr lang="zh-CN" altLang="zh-CN" dirty="0">
                <a:solidFill>
                  <a:srgbClr val="0070C0"/>
                </a:solidFill>
              </a:rPr>
              <a:t>state_dict = {'start': 1, 'running': 2, 'offline': 3, 'unknown': 4}</a:t>
            </a:r>
          </a:p>
          <a:p>
            <a:r>
              <a:rPr lang="zh-CN" altLang="zh-CN" dirty="0">
                <a:solidFill>
                  <a:srgbClr val="0070C0"/>
                </a:solidFill>
              </a:rPr>
              <a:t>code = state_dict.get(state, 5)</a:t>
            </a:r>
          </a:p>
          <a:p>
            <a:endParaRPr lang="zh-CN" altLang="en-US" dirty="0">
              <a:solidFill>
                <a:srgbClr val="0070C0"/>
              </a:solidFill>
            </a:endParaRPr>
          </a:p>
        </p:txBody>
      </p:sp>
    </p:spTree>
    <p:extLst>
      <p:ext uri="{BB962C8B-B14F-4D97-AF65-F5344CB8AC3E}">
        <p14:creationId xmlns:p14="http://schemas.microsoft.com/office/powerpoint/2010/main" val="3583308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499995008">
                <a:solidFill>
                  <a:srgbClr val="7030A0"/>
                </a:solidFill>
                <a:latin typeface="黑体" panose="02010609060101010101" pitchFamily="49" charset="-122"/>
                <a:ea typeface="黑体" panose="02010609060101010101" pitchFamily="49" charset="-122"/>
                <a:cs typeface="+mn-cs"/>
              </a:rPr>
              <a:t>2.3.6  for</a:t>
            </a:r>
            <a:r>
              <a:rPr lang="zh-CN" altLang="en-US" sz="4000" dirty="0" bmk="_Toc499995008">
                <a:solidFill>
                  <a:srgbClr val="7030A0"/>
                </a:solidFill>
                <a:latin typeface="黑体" panose="02010609060101010101" pitchFamily="49" charset="-122"/>
                <a:ea typeface="黑体" panose="02010609060101010101" pitchFamily="49" charset="-122"/>
                <a:cs typeface="+mn-cs"/>
              </a:rPr>
              <a:t>循环与</a:t>
            </a:r>
            <a:r>
              <a:rPr lang="en-US" altLang="zh-CN" sz="4000" dirty="0" bmk="_Toc499995008">
                <a:solidFill>
                  <a:srgbClr val="7030A0"/>
                </a:solidFill>
                <a:latin typeface="黑体" panose="02010609060101010101" pitchFamily="49" charset="-122"/>
                <a:ea typeface="黑体" panose="02010609060101010101" pitchFamily="49" charset="-122"/>
                <a:cs typeface="+mn-cs"/>
              </a:rPr>
              <a:t>while</a:t>
            </a:r>
            <a:r>
              <a:rPr lang="zh-CN" altLang="en-US" sz="4000" dirty="0" bmk="_Toc499995008">
                <a:solidFill>
                  <a:srgbClr val="7030A0"/>
                </a:solidFill>
                <a:latin typeface="黑体" panose="02010609060101010101" pitchFamily="49" charset="-122"/>
                <a:ea typeface="黑体" panose="02010609060101010101" pitchFamily="49" charset="-122"/>
                <a:cs typeface="+mn-cs"/>
              </a:rPr>
              <a:t>循环</a:t>
            </a:r>
            <a:endParaRPr lang="zh-CN" altLang="en-US" sz="4000" dirty="0" bmk="_Toc49999500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2087700"/>
            <a:ext cx="10544593" cy="3539430"/>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所谓循环，就是让一段代码反复运行多次。</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例如把“爬虫”这个词打印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次，读者可能会先写一行代码，然后复制、粘贴：</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zh-CN" altLang="en-US" i="0" u="none" strike="noStrike" cap="none" normalizeH="0" baseline="0" dirty="0" smtClean="0">
                <a:ln>
                  <a:noFill/>
                </a:ln>
                <a:solidFill>
                  <a:srgbClr val="0070C0"/>
                </a:solidFill>
                <a:effectLst/>
                <a:cs typeface="方正兰亭刊宋简体"/>
              </a:rPr>
              <a:t>扒虫</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zh-CN" altLang="en-US" i="0" u="none" strike="noStrike" cap="none" normalizeH="0" baseline="0" dirty="0" smtClean="0">
                <a:ln>
                  <a:noFill/>
                </a:ln>
                <a:solidFill>
                  <a:srgbClr val="0070C0"/>
                </a:solidFill>
                <a:effectLst/>
                <a:cs typeface="方正兰亭刊宋简体"/>
              </a:rPr>
              <a:t>扒虫</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zh-CN" altLang="en-US" i="0" u="none" strike="noStrike" cap="none" normalizeH="0" baseline="0" dirty="0" smtClean="0">
                <a:ln>
                  <a:noFill/>
                </a:ln>
                <a:solidFill>
                  <a:srgbClr val="0070C0"/>
                </a:solidFill>
                <a:effectLst/>
                <a:cs typeface="方正兰亭刊宋简体"/>
              </a:rPr>
              <a:t>扒虫</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zh-CN" altLang="en-US" i="0" u="none" strike="noStrike" cap="none" normalizeH="0" baseline="0" dirty="0" smtClean="0">
                <a:ln>
                  <a:noFill/>
                </a:ln>
                <a:solidFill>
                  <a:srgbClr val="0070C0"/>
                </a:solidFill>
                <a:effectLst/>
                <a:cs typeface="方正兰亭刊宋简体"/>
              </a:rPr>
              <a:t>扒虫</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zh-CN" altLang="en-US" i="0" u="none" strike="noStrike" cap="none" normalizeH="0" baseline="0" dirty="0" smtClean="0">
                <a:ln>
                  <a:noFill/>
                </a:ln>
                <a:solidFill>
                  <a:srgbClr val="0070C0"/>
                </a:solidFill>
                <a:effectLst/>
                <a:cs typeface="方正兰亭刊宋简体"/>
              </a:rPr>
              <a:t>扒虫</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p:txBody>
      </p:sp>
      <p:pic>
        <p:nvPicPr>
          <p:cNvPr id="5" name="Picture 2" descr="C:\Program Files\Microsoft Office\MEDIA\CAGCAT10\j01494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8622" y="3665427"/>
            <a:ext cx="2520280" cy="256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03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3" y="1845734"/>
            <a:ext cx="10392936" cy="4023360"/>
          </a:xfrm>
        </p:spPr>
        <p:txBody>
          <a:bodyPr/>
          <a:lstStyle/>
          <a:p>
            <a:r>
              <a:rPr lang="en-US" altLang="zh-CN" dirty="0" smtClean="0"/>
              <a:t>         </a:t>
            </a:r>
            <a:r>
              <a:rPr lang="zh-CN" altLang="zh-CN" dirty="0" smtClean="0"/>
              <a:t>但是</a:t>
            </a:r>
            <a:r>
              <a:rPr lang="zh-CN" altLang="zh-CN" dirty="0"/>
              <a:t>粘贴完后才发现把“爬虫”写成了“扒虫”，于是又要一行代码一行代码地去修改。这样的写法，不仅增加了大量重复的代码，还会使维护和重构变得很麻烦。为了解决这个问题，就有了循环。在上面的例子中，想把“爬虫”打印</a:t>
            </a:r>
            <a:r>
              <a:rPr lang="en-US" altLang="zh-CN" dirty="0"/>
              <a:t>5</a:t>
            </a:r>
            <a:r>
              <a:rPr lang="zh-CN" altLang="zh-CN" dirty="0"/>
              <a:t>次，只需要两行代码：</a:t>
            </a:r>
          </a:p>
          <a:p>
            <a:r>
              <a:rPr lang="zh-CN" altLang="zh-CN" dirty="0">
                <a:solidFill>
                  <a:srgbClr val="0070C0"/>
                </a:solidFill>
              </a:rPr>
              <a:t>for i in range(5):</a:t>
            </a:r>
          </a:p>
          <a:p>
            <a:r>
              <a:rPr lang="zh-CN" altLang="zh-CN" dirty="0">
                <a:solidFill>
                  <a:srgbClr val="0070C0"/>
                </a:solidFill>
              </a:rPr>
              <a:t>   print('爬虫')</a:t>
            </a:r>
          </a:p>
          <a:p>
            <a:endParaRPr lang="zh-CN" altLang="en-US" dirty="0">
              <a:solidFill>
                <a:srgbClr val="0070C0"/>
              </a:solidFill>
            </a:endParaRPr>
          </a:p>
        </p:txBody>
      </p:sp>
    </p:spTree>
    <p:extLst>
      <p:ext uri="{BB962C8B-B14F-4D97-AF65-F5344CB8AC3E}">
        <p14:creationId xmlns:p14="http://schemas.microsoft.com/office/powerpoint/2010/main" val="121956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7854" y="1845734"/>
            <a:ext cx="5531005" cy="4023360"/>
          </a:xfrm>
        </p:spPr>
        <p:txBody>
          <a:bodyPr>
            <a:normAutofit fontScale="92500" lnSpcReduction="10000"/>
          </a:bodyPr>
          <a:lstStyle/>
          <a:p>
            <a:r>
              <a:rPr lang="en-US" altLang="zh-CN" dirty="0">
                <a:solidFill>
                  <a:srgbClr val="C00000"/>
                </a:solidFill>
              </a:rPr>
              <a:t>1</a:t>
            </a:r>
            <a:r>
              <a:rPr lang="zh-CN" altLang="zh-CN" dirty="0">
                <a:solidFill>
                  <a:srgbClr val="C00000"/>
                </a:solidFill>
              </a:rPr>
              <a:t>．</a:t>
            </a:r>
            <a:r>
              <a:rPr lang="en-US" altLang="zh-CN" dirty="0">
                <a:solidFill>
                  <a:srgbClr val="C00000"/>
                </a:solidFill>
              </a:rPr>
              <a:t>for</a:t>
            </a:r>
            <a:r>
              <a:rPr lang="zh-CN" altLang="zh-CN" dirty="0">
                <a:solidFill>
                  <a:srgbClr val="C00000"/>
                </a:solidFill>
              </a:rPr>
              <a:t>循环</a:t>
            </a:r>
          </a:p>
          <a:p>
            <a:r>
              <a:rPr lang="en-US" altLang="zh-CN" dirty="0" smtClean="0"/>
              <a:t>         for</a:t>
            </a:r>
            <a:r>
              <a:rPr lang="zh-CN" altLang="zh-CN" dirty="0"/>
              <a:t>循环的常见写法为：</a:t>
            </a:r>
          </a:p>
          <a:p>
            <a:r>
              <a:rPr lang="zh-CN" altLang="zh-CN" dirty="0">
                <a:solidFill>
                  <a:srgbClr val="0070C0"/>
                </a:solidFill>
              </a:rPr>
              <a:t>for x in y:</a:t>
            </a:r>
          </a:p>
          <a:p>
            <a:r>
              <a:rPr lang="zh-CN" altLang="zh-CN" dirty="0">
                <a:solidFill>
                  <a:srgbClr val="0070C0"/>
                </a:solidFill>
              </a:rPr>
              <a:t>   循环体 </a:t>
            </a:r>
          </a:p>
          <a:p>
            <a:r>
              <a:rPr lang="en-US" altLang="zh-CN" dirty="0" smtClean="0"/>
              <a:t>         </a:t>
            </a:r>
            <a:r>
              <a:rPr lang="zh-CN" altLang="zh-CN" dirty="0" smtClean="0"/>
              <a:t>先</a:t>
            </a:r>
            <a:r>
              <a:rPr lang="zh-CN" altLang="zh-CN" dirty="0"/>
              <a:t>来看看</a:t>
            </a:r>
            <a:r>
              <a:rPr lang="en-US" altLang="zh-CN" dirty="0"/>
              <a:t>Python</a:t>
            </a:r>
            <a:r>
              <a:rPr lang="zh-CN" altLang="zh-CN" dirty="0"/>
              <a:t>独有的</a:t>
            </a:r>
            <a:r>
              <a:rPr lang="en-US" altLang="zh-CN" dirty="0"/>
              <a:t>for</a:t>
            </a:r>
            <a:r>
              <a:rPr lang="zh-CN" altLang="zh-CN" dirty="0"/>
              <a:t>循环写法。</a:t>
            </a:r>
          </a:p>
          <a:p>
            <a:r>
              <a:rPr lang="en-US" altLang="zh-CN" dirty="0" smtClean="0"/>
              <a:t>         </a:t>
            </a:r>
            <a:r>
              <a:rPr lang="zh-CN" altLang="zh-CN" dirty="0" smtClean="0"/>
              <a:t>从</a:t>
            </a:r>
            <a:r>
              <a:rPr lang="zh-CN" altLang="zh-CN" dirty="0"/>
              <a:t>“可迭代”的对象中获得每一个元素，代码和运行结果如图</a:t>
            </a:r>
            <a:r>
              <a:rPr lang="en-US" altLang="zh-CN" dirty="0"/>
              <a:t>2-24</a:t>
            </a:r>
            <a:r>
              <a:rPr lang="zh-CN" altLang="zh-CN" dirty="0"/>
              <a:t>所示</a:t>
            </a:r>
            <a:r>
              <a:rPr lang="zh-CN" altLang="zh-CN" dirty="0" smtClean="0"/>
              <a:t>。</a:t>
            </a:r>
            <a:endParaRPr lang="zh-CN" altLang="zh-CN" dirty="0"/>
          </a:p>
        </p:txBody>
      </p:sp>
      <p:pic>
        <p:nvPicPr>
          <p:cNvPr id="10242" name="Image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537" y="2422990"/>
            <a:ext cx="4641509" cy="288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52002" y="5684428"/>
            <a:ext cx="424346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2-24  </a:t>
            </a:r>
            <a:r>
              <a:rPr lang="zh-CN" altLang="zh-CN" b="1" kern="100" dirty="0">
                <a:latin typeface="Times New Roman" panose="02020603050405020304" pitchFamily="18" charset="0"/>
                <a:ea typeface="方正书宋简体"/>
                <a:cs typeface="Times New Roman" panose="02020603050405020304" pitchFamily="18" charset="0"/>
              </a:rPr>
              <a:t>读取列表中的每一个元素并打印</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21072122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1885" y="2213724"/>
            <a:ext cx="5292369" cy="4023360"/>
          </a:xfrm>
        </p:spPr>
        <p:txBody>
          <a:bodyPr/>
          <a:lstStyle/>
          <a:p>
            <a:r>
              <a:rPr lang="en-US" altLang="zh-CN" dirty="0" smtClean="0"/>
              <a:t>         </a:t>
            </a:r>
            <a:r>
              <a:rPr lang="zh-CN" altLang="zh-CN" dirty="0" smtClean="0"/>
              <a:t>图</a:t>
            </a:r>
            <a:r>
              <a:rPr lang="en-US" altLang="zh-CN" dirty="0"/>
              <a:t>2-24</a:t>
            </a:r>
            <a:r>
              <a:rPr lang="zh-CN" altLang="zh-CN" dirty="0"/>
              <a:t>所示的是</a:t>
            </a:r>
            <a:r>
              <a:rPr lang="en-US" altLang="zh-CN" dirty="0"/>
              <a:t>for</a:t>
            </a:r>
            <a:r>
              <a:rPr lang="zh-CN" altLang="zh-CN" dirty="0"/>
              <a:t>循环从列表中取出每一个元素。将列表换成元组或者集合再运行代码，可以发现效果一样。</a:t>
            </a:r>
          </a:p>
          <a:p>
            <a:r>
              <a:rPr lang="en-US" altLang="zh-CN" dirty="0" smtClean="0"/>
              <a:t>         for</a:t>
            </a:r>
            <a:r>
              <a:rPr lang="zh-CN" altLang="zh-CN" dirty="0"/>
              <a:t>循环也可以直接从字符串里面获得每一个字符，如图</a:t>
            </a:r>
            <a:r>
              <a:rPr lang="en-US" altLang="zh-CN" dirty="0"/>
              <a:t>2-25</a:t>
            </a:r>
            <a:r>
              <a:rPr lang="zh-CN" altLang="zh-CN" dirty="0"/>
              <a:t>所示。</a:t>
            </a:r>
          </a:p>
          <a:p>
            <a:endParaRPr lang="zh-CN" altLang="en-US" dirty="0"/>
          </a:p>
          <a:p>
            <a:endParaRPr lang="zh-CN" altLang="en-US" dirty="0"/>
          </a:p>
        </p:txBody>
      </p:sp>
      <p:pic>
        <p:nvPicPr>
          <p:cNvPr id="11266" name="Image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8654" y="2054998"/>
            <a:ext cx="3896955" cy="355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19998" y="5764253"/>
            <a:ext cx="473719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2-25  for</a:t>
            </a:r>
            <a:r>
              <a:rPr lang="zh-CN" altLang="zh-CN" b="1" kern="100" dirty="0">
                <a:latin typeface="Times New Roman" panose="02020603050405020304" pitchFamily="18" charset="0"/>
                <a:ea typeface="方正书宋简体"/>
                <a:cs typeface="Times New Roman" panose="02020603050405020304" pitchFamily="18" charset="0"/>
              </a:rPr>
              <a:t>循环读取字符串里面的每一个字符</a:t>
            </a:r>
            <a:endParaRPr lang="zh-CN" altLang="en-US" b="1" dirty="0"/>
          </a:p>
        </p:txBody>
      </p:sp>
    </p:spTree>
    <p:extLst>
      <p:ext uri="{BB962C8B-B14F-4D97-AF65-F5344CB8AC3E}">
        <p14:creationId xmlns:p14="http://schemas.microsoft.com/office/powerpoint/2010/main" val="16015518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做爬虫的时候会遇到需要把列表展开的情况，常犯的一个错误就是把字符串错当成了列表展开。这个时候就会得到不正常的结果。</a:t>
            </a:r>
          </a:p>
          <a:p>
            <a:r>
              <a:rPr lang="en-US" altLang="zh-CN" dirty="0" smtClean="0"/>
              <a:t>         for</a:t>
            </a:r>
            <a:r>
              <a:rPr lang="zh-CN" altLang="zh-CN" dirty="0"/>
              <a:t>循环也可以把一个字典展开，得到里面的每一个</a:t>
            </a:r>
            <a:r>
              <a:rPr lang="en-US" altLang="zh-CN" dirty="0"/>
              <a:t>Key</a:t>
            </a:r>
            <a:r>
              <a:rPr lang="zh-CN" altLang="zh-CN" dirty="0"/>
              <a:t>，如图</a:t>
            </a:r>
            <a:r>
              <a:rPr lang="en-US" altLang="zh-CN" dirty="0"/>
              <a:t>2-26</a:t>
            </a:r>
            <a:r>
              <a:rPr lang="zh-CN" altLang="zh-CN" dirty="0"/>
              <a:t>所示。</a:t>
            </a:r>
          </a:p>
          <a:p>
            <a:r>
              <a:rPr lang="en-US" altLang="zh-CN" dirty="0" smtClean="0"/>
              <a:t>         </a:t>
            </a:r>
            <a:r>
              <a:rPr lang="zh-CN" altLang="zh-CN" dirty="0" smtClean="0"/>
              <a:t>这个</a:t>
            </a:r>
            <a:r>
              <a:rPr lang="zh-CN" altLang="zh-CN" dirty="0"/>
              <a:t>循环一共进行了</a:t>
            </a:r>
            <a:r>
              <a:rPr lang="en-US" altLang="zh-CN" dirty="0"/>
              <a:t>3</a:t>
            </a:r>
            <a:r>
              <a:rPr lang="zh-CN" altLang="zh-CN" dirty="0"/>
              <a:t>轮，每一轮可以得到字典的一个</a:t>
            </a:r>
            <a:r>
              <a:rPr lang="en-US" altLang="zh-CN" dirty="0"/>
              <a:t>Key</a:t>
            </a:r>
            <a:r>
              <a:rPr lang="zh-CN" altLang="zh-CN" dirty="0"/>
              <a:t>。</a:t>
            </a:r>
          </a:p>
          <a:p>
            <a:r>
              <a:rPr lang="en-US" altLang="zh-CN" dirty="0" smtClean="0"/>
              <a:t>         </a:t>
            </a:r>
            <a:r>
              <a:rPr lang="zh-CN" altLang="zh-CN" dirty="0" smtClean="0"/>
              <a:t>再来</a:t>
            </a:r>
            <a:r>
              <a:rPr lang="zh-CN" altLang="zh-CN" dirty="0"/>
              <a:t>看看几乎所有编程语言中都有的写法，如图</a:t>
            </a:r>
            <a:r>
              <a:rPr lang="en-US" altLang="zh-CN" dirty="0"/>
              <a:t>2-27</a:t>
            </a:r>
            <a:r>
              <a:rPr lang="zh-CN" altLang="zh-CN" dirty="0"/>
              <a:t>所示。</a:t>
            </a:r>
          </a:p>
          <a:p>
            <a:endParaRPr lang="zh-CN" altLang="en-US" dirty="0"/>
          </a:p>
        </p:txBody>
      </p:sp>
    </p:spTree>
    <p:extLst>
      <p:ext uri="{BB962C8B-B14F-4D97-AF65-F5344CB8AC3E}">
        <p14:creationId xmlns:p14="http://schemas.microsoft.com/office/powerpoint/2010/main" val="8496913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971" y="2113930"/>
            <a:ext cx="4881058" cy="362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Image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016" y="2113930"/>
            <a:ext cx="4902077" cy="361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594624" y="5826733"/>
            <a:ext cx="8709102" cy="369332"/>
          </a:xfrm>
          <a:prstGeom prst="rect">
            <a:avLst/>
          </a:prstGeom>
        </p:spPr>
        <p:txBody>
          <a:bodyPr wrap="square">
            <a:spAutoFit/>
          </a:bodyPr>
          <a:lstStyle/>
          <a:p>
            <a:pPr algn="ct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2-26  for</a:t>
            </a:r>
            <a:r>
              <a:rPr lang="zh-CN" altLang="zh-CN" b="1" kern="100" dirty="0">
                <a:latin typeface="宋体" panose="02010600030101010101" pitchFamily="2" charset="-122"/>
                <a:ea typeface="方正书宋简体"/>
                <a:cs typeface="宋体" panose="02010600030101010101" pitchFamily="2" charset="-122"/>
              </a:rPr>
              <a:t>循环获取字典每一个</a:t>
            </a:r>
            <a:r>
              <a:rPr lang="en-US" altLang="zh-CN" b="1" kern="100" dirty="0">
                <a:latin typeface="Times New Roman" panose="02020603050405020304" pitchFamily="18" charset="0"/>
                <a:ea typeface="方正书宋简体"/>
              </a:rPr>
              <a:t>Key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2-27  </a:t>
            </a:r>
            <a:r>
              <a:rPr lang="zh-CN" altLang="zh-CN" b="1" kern="100" dirty="0">
                <a:latin typeface="Times New Roman" panose="02020603050405020304" pitchFamily="18" charset="0"/>
                <a:ea typeface="方正书宋简体"/>
                <a:cs typeface="Times New Roman" panose="02020603050405020304" pitchFamily="18" charset="0"/>
              </a:rPr>
              <a:t>最常见的按次数循环</a:t>
            </a:r>
            <a:endParaRPr lang="zh-CN" altLang="en-US" b="1" dirty="0"/>
          </a:p>
        </p:txBody>
      </p:sp>
    </p:spTree>
    <p:extLst>
      <p:ext uri="{BB962C8B-B14F-4D97-AF65-F5344CB8AC3E}">
        <p14:creationId xmlns:p14="http://schemas.microsoft.com/office/powerpoint/2010/main" val="1598522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5281218" cy="4023360"/>
          </a:xfrm>
        </p:spPr>
        <p:txBody>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while</a:t>
            </a:r>
            <a:r>
              <a:rPr lang="zh-CN" altLang="zh-CN" dirty="0">
                <a:solidFill>
                  <a:srgbClr val="C00000"/>
                </a:solidFill>
              </a:rPr>
              <a:t>循环</a:t>
            </a:r>
          </a:p>
          <a:p>
            <a:r>
              <a:rPr lang="en-US" altLang="zh-CN" dirty="0" smtClean="0"/>
              <a:t>         while</a:t>
            </a:r>
            <a:r>
              <a:rPr lang="zh-CN" altLang="zh-CN" dirty="0"/>
              <a:t>循环主要用在不知道循环需要执行多少次的情况。这种情况下，要么让程序永远运行，要么在某个特定的条件下才结束，如图</a:t>
            </a:r>
            <a:r>
              <a:rPr lang="en-US" altLang="zh-CN" dirty="0"/>
              <a:t>2-28</a:t>
            </a:r>
            <a:r>
              <a:rPr lang="zh-CN" altLang="zh-CN" dirty="0"/>
              <a:t>所示。</a:t>
            </a:r>
          </a:p>
          <a:p>
            <a:endParaRPr lang="zh-CN" altLang="en-US" dirty="0"/>
          </a:p>
        </p:txBody>
      </p:sp>
      <p:pic>
        <p:nvPicPr>
          <p:cNvPr id="13314" name="Imag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1604" y="1940496"/>
            <a:ext cx="4733490" cy="351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55984" y="5869094"/>
            <a:ext cx="2852063" cy="369332"/>
          </a:xfrm>
          <a:prstGeom prst="rect">
            <a:avLst/>
          </a:prstGeom>
        </p:spPr>
        <p:txBody>
          <a:bodyPr wrap="none">
            <a:spAutoFit/>
          </a:bodyPr>
          <a:lstStyle/>
          <a:p>
            <a:r>
              <a:rPr lang="zh-CN" altLang="zh-CN" b="1" kern="1000" dirty="0">
                <a:latin typeface="宋体" panose="02010600030101010101" pitchFamily="2" charset="-122"/>
                <a:ea typeface="方正书宋简体"/>
                <a:cs typeface="宋体" panose="02010600030101010101" pitchFamily="2" charset="-122"/>
              </a:rPr>
              <a:t>图</a:t>
            </a:r>
            <a:r>
              <a:rPr lang="en-US" altLang="zh-CN" b="1" kern="1000" dirty="0">
                <a:latin typeface="Times New Roman" panose="02020603050405020304" pitchFamily="18" charset="0"/>
                <a:ea typeface="方正书宋简体"/>
              </a:rPr>
              <a:t>2-28  while</a:t>
            </a:r>
            <a:r>
              <a:rPr lang="zh-CN" altLang="zh-CN" b="1" kern="1000" dirty="0">
                <a:latin typeface="宋体" panose="02010600030101010101" pitchFamily="2" charset="-122"/>
                <a:ea typeface="方正书宋简体"/>
                <a:cs typeface="宋体" panose="02010600030101010101" pitchFamily="2" charset="-122"/>
              </a:rPr>
              <a:t>循环运行</a:t>
            </a:r>
            <a:r>
              <a:rPr lang="en-US" altLang="zh-CN" b="1" kern="1000" dirty="0">
                <a:latin typeface="Times New Roman" panose="02020603050405020304" pitchFamily="18" charset="0"/>
                <a:ea typeface="方正书宋简体"/>
              </a:rPr>
              <a:t>10</a:t>
            </a:r>
            <a:r>
              <a:rPr lang="zh-CN" altLang="zh-CN" b="1" kern="1000" dirty="0">
                <a:latin typeface="宋体" panose="02010600030101010101" pitchFamily="2" charset="-122"/>
                <a:ea typeface="方正书宋简体"/>
                <a:cs typeface="宋体" panose="02010600030101010101" pitchFamily="2" charset="-122"/>
              </a:rPr>
              <a:t>次</a:t>
            </a:r>
            <a:endParaRPr lang="zh-CN" altLang="en-US" b="1" dirty="0"/>
          </a:p>
        </p:txBody>
      </p:sp>
    </p:spTree>
    <p:extLst>
      <p:ext uri="{BB962C8B-B14F-4D97-AF65-F5344CB8AC3E}">
        <p14:creationId xmlns:p14="http://schemas.microsoft.com/office/powerpoint/2010/main" val="1997305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897" y="1847083"/>
            <a:ext cx="6384976" cy="390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70123" y="5885830"/>
            <a:ext cx="2751074"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2-2  Python</a:t>
            </a:r>
            <a:r>
              <a:rPr lang="zh-CN" altLang="zh-CN" b="1" kern="1000" dirty="0">
                <a:latin typeface="方正兰亭黑简体"/>
                <a:cs typeface="Times New Roman" panose="02020603050405020304" pitchFamily="18" charset="0"/>
              </a:rPr>
              <a:t>安装界面 </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7039342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88115" cy="4023360"/>
          </a:xfrm>
        </p:spPr>
        <p:txBody>
          <a:bodyPr/>
          <a:lstStyle/>
          <a:p>
            <a:r>
              <a:rPr lang="en-US" altLang="zh-CN" dirty="0" smtClean="0"/>
              <a:t>        </a:t>
            </a:r>
            <a:r>
              <a:rPr lang="zh-CN" altLang="zh-CN" dirty="0" smtClean="0"/>
              <a:t>图</a:t>
            </a:r>
            <a:r>
              <a:rPr lang="en-US" altLang="zh-CN" dirty="0"/>
              <a:t>2-28</a:t>
            </a:r>
            <a:r>
              <a:rPr lang="zh-CN" altLang="zh-CN" dirty="0"/>
              <a:t>中代码的意义为，如果</a:t>
            </a:r>
            <a:r>
              <a:rPr lang="en-US" altLang="zh-CN" dirty="0" err="1"/>
              <a:t>i</a:t>
            </a:r>
            <a:r>
              <a:rPr lang="zh-CN" altLang="zh-CN" dirty="0"/>
              <a:t>的值小于</a:t>
            </a:r>
            <a:r>
              <a:rPr lang="en-US" altLang="zh-CN" dirty="0"/>
              <a:t>10</a:t>
            </a:r>
            <a:r>
              <a:rPr lang="zh-CN" altLang="zh-CN" dirty="0"/>
              <a:t>，那么就进入循环，打印一句话，然后让</a:t>
            </a:r>
            <a:r>
              <a:rPr lang="en-US" altLang="zh-CN" dirty="0" err="1"/>
              <a:t>i</a:t>
            </a:r>
            <a:r>
              <a:rPr lang="zh-CN" altLang="zh-CN" dirty="0"/>
              <a:t>增加</a:t>
            </a:r>
            <a:r>
              <a:rPr lang="en-US" altLang="zh-CN" dirty="0"/>
              <a:t>1</a:t>
            </a:r>
            <a:r>
              <a:rPr lang="zh-CN" altLang="zh-CN" dirty="0"/>
              <a:t>。使用</a:t>
            </a:r>
            <a:r>
              <a:rPr lang="en-US" altLang="zh-CN" dirty="0"/>
              <a:t>while</a:t>
            </a:r>
            <a:r>
              <a:rPr lang="zh-CN" altLang="zh-CN" dirty="0"/>
              <a:t>循环最常遇到的问题就是循环停不下来。如果忘记让</a:t>
            </a:r>
            <a:r>
              <a:rPr lang="en-US" altLang="zh-CN" dirty="0" err="1"/>
              <a:t>i</a:t>
            </a:r>
            <a:r>
              <a:rPr lang="zh-CN" altLang="zh-CN" dirty="0"/>
              <a:t>增加</a:t>
            </a:r>
            <a:r>
              <a:rPr lang="en-US" altLang="zh-CN" dirty="0"/>
              <a:t>1</a:t>
            </a:r>
            <a:r>
              <a:rPr lang="zh-CN" altLang="zh-CN" dirty="0"/>
              <a:t>，那么</a:t>
            </a:r>
            <a:r>
              <a:rPr lang="en-US" altLang="zh-CN" dirty="0" err="1"/>
              <a:t>i</a:t>
            </a:r>
            <a:r>
              <a:rPr lang="zh-CN" altLang="zh-CN" dirty="0"/>
              <a:t>就会永远小于</a:t>
            </a:r>
            <a:r>
              <a:rPr lang="en-US" altLang="zh-CN" dirty="0"/>
              <a:t>10</a:t>
            </a:r>
            <a:r>
              <a:rPr lang="zh-CN" altLang="zh-CN" dirty="0"/>
              <a:t>，循环也就永远停不下来了。读者可以把第</a:t>
            </a:r>
            <a:r>
              <a:rPr lang="en-US" altLang="zh-CN" dirty="0"/>
              <a:t>4</a:t>
            </a:r>
            <a:r>
              <a:rPr lang="zh-CN" altLang="zh-CN" dirty="0"/>
              <a:t>行代码注释以后运行，看看会出现什么样的效果。</a:t>
            </a:r>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973" y="429084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974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073" y="1845734"/>
            <a:ext cx="11106615" cy="4023360"/>
          </a:xfrm>
        </p:spPr>
        <p:txBody>
          <a:bodyPr/>
          <a:lstStyle/>
          <a:p>
            <a:r>
              <a:rPr lang="en-US" altLang="zh-CN" dirty="0">
                <a:solidFill>
                  <a:srgbClr val="C00000"/>
                </a:solidFill>
              </a:rPr>
              <a:t>3</a:t>
            </a:r>
            <a:r>
              <a:rPr lang="zh-CN" altLang="zh-CN" dirty="0">
                <a:solidFill>
                  <a:srgbClr val="C00000"/>
                </a:solidFill>
              </a:rPr>
              <a:t>．跳过本次循环与退出循环</a:t>
            </a:r>
          </a:p>
          <a:p>
            <a:r>
              <a:rPr lang="en-US" altLang="zh-CN" dirty="0" smtClean="0"/>
              <a:t>        </a:t>
            </a:r>
            <a:r>
              <a:rPr lang="zh-CN" altLang="zh-CN" dirty="0" smtClean="0"/>
              <a:t>在</a:t>
            </a:r>
            <a:r>
              <a:rPr lang="zh-CN" altLang="zh-CN" dirty="0"/>
              <a:t>循环的运行中，可能会遇到在某些时候不需要继续执行的情况，此时需要使用</a:t>
            </a:r>
            <a:r>
              <a:rPr lang="en-US" altLang="zh-CN" dirty="0"/>
              <a:t>continue</a:t>
            </a:r>
            <a:r>
              <a:rPr lang="zh-CN" altLang="zh-CN" dirty="0"/>
              <a:t>关键字来跳过本次循环。请看图</a:t>
            </a:r>
            <a:r>
              <a:rPr lang="en-US" altLang="zh-CN" dirty="0"/>
              <a:t>2-29</a:t>
            </a:r>
            <a:r>
              <a:rPr lang="zh-CN" altLang="zh-CN" dirty="0"/>
              <a:t>所示的代码运行结果。</a:t>
            </a:r>
          </a:p>
          <a:p>
            <a:r>
              <a:rPr lang="en-US" altLang="zh-CN" dirty="0" smtClean="0"/>
              <a:t>         </a:t>
            </a:r>
            <a:r>
              <a:rPr lang="zh-CN" altLang="zh-CN" dirty="0" smtClean="0"/>
              <a:t>当</a:t>
            </a:r>
            <a:r>
              <a:rPr lang="zh-CN" altLang="zh-CN" dirty="0"/>
              <a:t>名字为“王五”的时候，跳过后面的代码。</a:t>
            </a:r>
            <a:r>
              <a:rPr lang="en-US" altLang="zh-CN" dirty="0"/>
              <a:t>continue</a:t>
            </a:r>
            <a:r>
              <a:rPr lang="zh-CN" altLang="zh-CN" dirty="0"/>
              <a:t>只会影响到本次循环，后面的循环不受影响。</a:t>
            </a:r>
          </a:p>
          <a:p>
            <a:r>
              <a:rPr lang="en-US" altLang="zh-CN" dirty="0" smtClean="0"/>
              <a:t>         </a:t>
            </a:r>
            <a:r>
              <a:rPr lang="zh-CN" altLang="zh-CN" dirty="0" smtClean="0"/>
              <a:t>当</a:t>
            </a:r>
            <a:r>
              <a:rPr lang="zh-CN" altLang="zh-CN" dirty="0"/>
              <a:t>遇到某些情况时，需要结束整个循环，这个时候需要使用</a:t>
            </a:r>
            <a:r>
              <a:rPr lang="en-US" altLang="zh-CN" dirty="0"/>
              <a:t>break</a:t>
            </a:r>
            <a:r>
              <a:rPr lang="zh-CN" altLang="zh-CN" dirty="0"/>
              <a:t>关键字。请看图</a:t>
            </a:r>
            <a:r>
              <a:rPr lang="en-US" altLang="zh-CN" dirty="0"/>
              <a:t>2-30</a:t>
            </a:r>
            <a:r>
              <a:rPr lang="zh-CN" altLang="zh-CN" dirty="0"/>
              <a:t>所示的代码。</a:t>
            </a:r>
          </a:p>
          <a:p>
            <a:endParaRPr lang="zh-CN" altLang="en-US" dirty="0"/>
          </a:p>
        </p:txBody>
      </p:sp>
    </p:spTree>
    <p:extLst>
      <p:ext uri="{BB962C8B-B14F-4D97-AF65-F5344CB8AC3E}">
        <p14:creationId xmlns:p14="http://schemas.microsoft.com/office/powerpoint/2010/main" val="2513287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413" y="1954866"/>
            <a:ext cx="4745361" cy="35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Image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3622" y="1862830"/>
            <a:ext cx="4857112" cy="360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39951" y="5726371"/>
            <a:ext cx="8631044"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2-29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continue</a:t>
            </a:r>
            <a:r>
              <a:rPr lang="zh-CN" altLang="zh-CN" b="1" kern="100" dirty="0">
                <a:latin typeface="Times New Roman" panose="02020603050405020304" pitchFamily="18" charset="0"/>
                <a:ea typeface="方正书宋简体"/>
                <a:cs typeface="Times New Roman" panose="02020603050405020304" pitchFamily="18" charset="0"/>
              </a:rPr>
              <a:t>跳过一次循环</a:t>
            </a:r>
            <a:r>
              <a:rPr lang="en-US" altLang="zh-CN" b="1" kern="100" dirty="0">
                <a:latin typeface="Times New Roman" panose="02020603050405020304" pitchFamily="18" charset="0"/>
                <a:ea typeface="方正书宋简体"/>
              </a:rPr>
              <a:t>                     </a:t>
            </a:r>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2-30  </a:t>
            </a:r>
            <a:r>
              <a:rPr lang="zh-CN" altLang="zh-CN" b="1" kern="100" dirty="0">
                <a:latin typeface="宋体" panose="02010600030101010101" pitchFamily="2" charset="-122"/>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break</a:t>
            </a:r>
            <a:r>
              <a:rPr lang="zh-CN" altLang="zh-CN" b="1" kern="100" dirty="0">
                <a:latin typeface="宋体" panose="02010600030101010101" pitchFamily="2" charset="-122"/>
                <a:ea typeface="方正书宋简体"/>
                <a:cs typeface="宋体" panose="02010600030101010101" pitchFamily="2" charset="-122"/>
              </a:rPr>
              <a:t>提前结束整个循环</a:t>
            </a:r>
            <a:endParaRPr lang="zh-CN" altLang="en-US" b="1" dirty="0"/>
          </a:p>
        </p:txBody>
      </p:sp>
    </p:spTree>
    <p:extLst>
      <p:ext uri="{BB962C8B-B14F-4D97-AF65-F5344CB8AC3E}">
        <p14:creationId xmlns:p14="http://schemas.microsoft.com/office/powerpoint/2010/main" val="10398810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867979" cy="4023360"/>
          </a:xfrm>
        </p:spPr>
        <p:txBody>
          <a:bodyPr/>
          <a:lstStyle/>
          <a:p>
            <a:r>
              <a:rPr lang="en-US" altLang="zh-CN" dirty="0" smtClean="0"/>
              <a:t>         while</a:t>
            </a:r>
            <a:r>
              <a:rPr lang="zh-CN" altLang="zh-CN" dirty="0"/>
              <a:t>循环和</a:t>
            </a:r>
            <a:r>
              <a:rPr lang="en-US" altLang="zh-CN" dirty="0"/>
              <a:t>for</a:t>
            </a:r>
            <a:r>
              <a:rPr lang="zh-CN" altLang="zh-CN" dirty="0"/>
              <a:t>循环在使用</a:t>
            </a:r>
            <a:r>
              <a:rPr lang="en-US" altLang="zh-CN" dirty="0"/>
              <a:t>continue</a:t>
            </a:r>
            <a:r>
              <a:rPr lang="zh-CN" altLang="zh-CN" dirty="0"/>
              <a:t>和</a:t>
            </a:r>
            <a:r>
              <a:rPr lang="en-US" altLang="zh-CN" dirty="0"/>
              <a:t>break</a:t>
            </a:r>
            <a:r>
              <a:rPr lang="zh-CN" altLang="zh-CN" dirty="0"/>
              <a:t>的时候完全相同，请各位读者自行测试。</a:t>
            </a:r>
          </a:p>
          <a:p>
            <a:r>
              <a:rPr lang="en-US" altLang="zh-CN" dirty="0" smtClean="0"/>
              <a:t>          </a:t>
            </a:r>
            <a:r>
              <a:rPr lang="zh-CN" altLang="zh-CN" dirty="0" smtClean="0"/>
              <a:t>特别</a:t>
            </a:r>
            <a:r>
              <a:rPr lang="zh-CN" altLang="zh-CN" dirty="0"/>
              <a:t>注意：在循环里面还有循环（循环嵌套）的时候，</a:t>
            </a:r>
            <a:r>
              <a:rPr lang="en-US" altLang="zh-CN" dirty="0"/>
              <a:t>continue</a:t>
            </a:r>
            <a:r>
              <a:rPr lang="zh-CN" altLang="zh-CN" dirty="0"/>
              <a:t>和</a:t>
            </a:r>
            <a:r>
              <a:rPr lang="en-US" altLang="zh-CN" dirty="0"/>
              <a:t>break</a:t>
            </a:r>
            <a:r>
              <a:rPr lang="zh-CN" altLang="zh-CN" dirty="0"/>
              <a:t>都只对自己所在的这一层循环有效，不会影响外面的循环。</a:t>
            </a:r>
          </a:p>
          <a:p>
            <a:endParaRPr lang="zh-CN" altLang="en-US" dirty="0"/>
          </a:p>
        </p:txBody>
      </p:sp>
      <p:pic>
        <p:nvPicPr>
          <p:cNvPr id="4" name="Picture 2" descr="C:\Program Files\Microsoft Office\MEDIA\CAGCAT10\j028603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2919" y="4673465"/>
            <a:ext cx="1375415" cy="13247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Program Files\Microsoft Office\MEDIA\CAGCAT10\j0286068.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1112" y="4595455"/>
            <a:ext cx="936104" cy="140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2989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2.4  </a:t>
            </a:r>
            <a:r>
              <a:rPr lang="zh-CN" altLang="zh-CN" sz="4000" dirty="0">
                <a:solidFill>
                  <a:srgbClr val="0070C0"/>
                </a:solidFill>
                <a:latin typeface="华文行楷" panose="02010800040101010101" pitchFamily="2" charset="-122"/>
                <a:ea typeface="华文行楷" panose="02010800040101010101" pitchFamily="2" charset="-122"/>
                <a:cs typeface="+mn-cs"/>
              </a:rPr>
              <a:t>函数与类</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657921" y="1779922"/>
            <a:ext cx="1087243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lang="en-US" altLang="zh-CN" sz="4000" spc="-50" dirty="0" bmk="_Toc499995010">
                <a:solidFill>
                  <a:srgbClr val="7030A0"/>
                </a:solidFill>
                <a:latin typeface="黑体" panose="02010609060101010101" pitchFamily="49" charset="-122"/>
                <a:ea typeface="黑体" panose="02010609060101010101" pitchFamily="49" charset="-122"/>
              </a:rPr>
              <a:t>2.4.1  </a:t>
            </a:r>
            <a:r>
              <a:rPr lang="zh-CN" altLang="en-US" sz="4000" spc="-50" dirty="0" bmk="_Toc499995010">
                <a:solidFill>
                  <a:srgbClr val="7030A0"/>
                </a:solidFill>
                <a:latin typeface="黑体" panose="02010609060101010101" pitchFamily="49" charset="-122"/>
                <a:ea typeface="黑体" panose="02010609060101010101" pitchFamily="49" charset="-122"/>
              </a:rPr>
              <a:t>函数</a:t>
            </a:r>
            <a:endParaRPr lang="zh-CN" altLang="en-US" sz="4000" spc="-50" dirty="0" bmk="_Toc499995008">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．什么是函数</a:t>
            </a:r>
            <a:endParaRPr kumimoji="0" lang="zh-CN" altLang="en-US" i="0" u="none" strike="noStrike" cap="none" normalizeH="0" baseline="0" dirty="0" smtClean="0">
              <a:ln>
                <a:noFill/>
              </a:ln>
              <a:solidFill>
                <a:srgbClr val="C00000"/>
              </a:solidFill>
              <a:effectLst/>
            </a:endParaRPr>
          </a:p>
          <a:p>
            <a:pPr marL="0">
              <a:lnSpc>
                <a:spcPct val="100000"/>
              </a:lnSpc>
              <a:buClrTx/>
              <a:buSzTx/>
              <a:buNone/>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所谓的函数，就是一套定义好的流程：输入数据，得到结果。在现实生活中，函数可以体现在方方面面。对厨师来讲，每一个菜谱都是函数；对农民来讲，每一种种菜的方法都是函数；对建筑工人来讲，每一个结构的修建都是函数；对司机来讲，在不同路线上的驾驶方式也是函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p>
          <a:p>
            <a:pPr marL="0">
              <a:lnSpc>
                <a:spcPct val="100000"/>
              </a:lnSpc>
              <a:buClrTx/>
              <a:buSzTx/>
              <a:buNone/>
            </a:pPr>
            <a:r>
              <a:rPr lang="en-US" altLang="zh-CN" dirty="0" smtClean="0"/>
              <a:t>     </a:t>
            </a:r>
            <a:r>
              <a:rPr lang="zh-CN" altLang="zh-CN" dirty="0" smtClean="0"/>
              <a:t>两</a:t>
            </a:r>
            <a:r>
              <a:rPr lang="zh-CN" altLang="zh-CN" dirty="0"/>
              <a:t>个函数之间可能相互独立，也可能一个函数的输入是另一个函数的输出，也可能在一个函数内部调用另一个函数</a:t>
            </a:r>
            <a:r>
              <a:rPr lang="zh-CN" altLang="zh-CN" dirty="0" smtClean="0"/>
              <a:t>。</a:t>
            </a:r>
            <a:endParaRPr lang="zh-CN" altLang="zh-CN" dirty="0"/>
          </a:p>
        </p:txBody>
      </p:sp>
    </p:spTree>
    <p:extLst>
      <p:ext uri="{BB962C8B-B14F-4D97-AF65-F5344CB8AC3E}">
        <p14:creationId xmlns:p14="http://schemas.microsoft.com/office/powerpoint/2010/main" val="5009966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198905" cy="4023360"/>
          </a:xfrm>
        </p:spPr>
        <p:txBody>
          <a:bodyPr>
            <a:normAutofit/>
          </a:bodyPr>
          <a:lstStyle/>
          <a:p>
            <a:r>
              <a:rPr lang="en-US" altLang="zh-CN" dirty="0">
                <a:solidFill>
                  <a:srgbClr val="C00000"/>
                </a:solidFill>
              </a:rPr>
              <a:t>2</a:t>
            </a:r>
            <a:r>
              <a:rPr lang="zh-CN" altLang="zh-CN" dirty="0">
                <a:solidFill>
                  <a:srgbClr val="C00000"/>
                </a:solidFill>
              </a:rPr>
              <a:t>．函数的作用</a:t>
            </a:r>
          </a:p>
          <a:p>
            <a:pPr>
              <a:buFont typeface="Wingdings" panose="05000000000000000000" pitchFamily="2" charset="2"/>
              <a:buChar char="u"/>
            </a:pPr>
            <a:r>
              <a:rPr lang="zh-CN" altLang="zh-CN" dirty="0"/>
              <a:t>例</a:t>
            </a:r>
            <a:r>
              <a:rPr lang="en-US" altLang="zh-CN" dirty="0"/>
              <a:t>2-1</a:t>
            </a:r>
            <a:r>
              <a:rPr lang="zh-CN" altLang="zh-CN" dirty="0"/>
              <a:t>：现在想得到两个房间在不同情况的温度的统计信息，包括这两个房间温度的和、差、积、商、平均数。</a:t>
            </a:r>
          </a:p>
          <a:p>
            <a:r>
              <a:rPr lang="zh-CN" altLang="zh-CN" dirty="0"/>
              <a:t>（</a:t>
            </a:r>
            <a:r>
              <a:rPr lang="en-US" altLang="zh-CN" dirty="0"/>
              <a:t>1</a:t>
            </a:r>
            <a:r>
              <a:rPr lang="zh-CN" altLang="zh-CN" dirty="0"/>
              <a:t>）不使用函数</a:t>
            </a:r>
          </a:p>
          <a:p>
            <a:r>
              <a:rPr lang="zh-CN" altLang="zh-CN" dirty="0"/>
              <a:t>（</a:t>
            </a:r>
            <a:r>
              <a:rPr lang="en-US" altLang="zh-CN" dirty="0"/>
              <a:t>2</a:t>
            </a:r>
            <a:r>
              <a:rPr lang="zh-CN" altLang="zh-CN" dirty="0"/>
              <a:t>）使用</a:t>
            </a:r>
            <a:r>
              <a:rPr lang="zh-CN" altLang="zh-CN" dirty="0" smtClean="0"/>
              <a:t>函数</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295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en-US" altLang="zh-CN" dirty="0">
                <a:solidFill>
                  <a:srgbClr val="C00000"/>
                </a:solidFill>
              </a:rPr>
              <a:t>3</a:t>
            </a:r>
            <a:r>
              <a:rPr lang="zh-CN" altLang="zh-CN" dirty="0">
                <a:solidFill>
                  <a:srgbClr val="C00000"/>
                </a:solidFill>
              </a:rPr>
              <a:t>．定义函数</a:t>
            </a:r>
          </a:p>
          <a:p>
            <a:r>
              <a:rPr lang="en-US" altLang="zh-CN" dirty="0" smtClean="0"/>
              <a:t>        </a:t>
            </a:r>
            <a:r>
              <a:rPr lang="zh-CN" altLang="zh-CN" dirty="0" smtClean="0"/>
              <a:t>在</a:t>
            </a:r>
            <a:r>
              <a:rPr lang="en-US" altLang="zh-CN" dirty="0"/>
              <a:t>Python</a:t>
            </a:r>
            <a:r>
              <a:rPr lang="zh-CN" altLang="zh-CN" dirty="0"/>
              <a:t>里面，可使用</a:t>
            </a:r>
            <a:r>
              <a:rPr lang="en-US" altLang="zh-CN" dirty="0" err="1"/>
              <a:t>def</a:t>
            </a:r>
            <a:r>
              <a:rPr lang="zh-CN" altLang="zh-CN" dirty="0"/>
              <a:t>这个关键字来定义一个函数。一个函数的结构一般如下：</a:t>
            </a:r>
          </a:p>
          <a:p>
            <a:r>
              <a:rPr lang="zh-CN" altLang="zh-CN" dirty="0">
                <a:solidFill>
                  <a:srgbClr val="0070C0"/>
                </a:solidFill>
              </a:rPr>
              <a:t>def 函数名(参数1, 参数2, 参数3):</a:t>
            </a:r>
          </a:p>
          <a:p>
            <a:r>
              <a:rPr lang="zh-CN" altLang="zh-CN" dirty="0">
                <a:solidFill>
                  <a:srgbClr val="0070C0"/>
                </a:solidFill>
              </a:rPr>
              <a:t>    函数体第一行</a:t>
            </a:r>
          </a:p>
          <a:p>
            <a:r>
              <a:rPr lang="zh-CN" altLang="zh-CN" dirty="0">
                <a:solidFill>
                  <a:srgbClr val="0070C0"/>
                </a:solidFill>
              </a:rPr>
              <a:t>    函数体第二行</a:t>
            </a:r>
          </a:p>
          <a:p>
            <a:r>
              <a:rPr lang="zh-CN" altLang="zh-CN" dirty="0">
                <a:solidFill>
                  <a:srgbClr val="0070C0"/>
                </a:solidFill>
              </a:rPr>
              <a:t>   </a:t>
            </a:r>
            <a:endParaRPr lang="zh-CN" altLang="en-US" dirty="0">
              <a:solidFill>
                <a:srgbClr val="0070C0"/>
              </a:solidFill>
            </a:endParaRPr>
          </a:p>
        </p:txBody>
      </p:sp>
    </p:spTree>
    <p:extLst>
      <p:ext uri="{BB962C8B-B14F-4D97-AF65-F5344CB8AC3E}">
        <p14:creationId xmlns:p14="http://schemas.microsoft.com/office/powerpoint/2010/main" val="42937757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函数体第三行</a:t>
            </a:r>
          </a:p>
          <a:p>
            <a:r>
              <a:rPr lang="zh-CN" altLang="zh-CN" dirty="0">
                <a:solidFill>
                  <a:srgbClr val="0070C0"/>
                </a:solidFill>
              </a:rPr>
              <a:t>    …</a:t>
            </a:r>
          </a:p>
          <a:p>
            <a:r>
              <a:rPr lang="zh-CN" altLang="zh-CN" dirty="0">
                <a:solidFill>
                  <a:srgbClr val="0070C0"/>
                </a:solidFill>
              </a:rPr>
              <a:t>    函数体第</a:t>
            </a:r>
            <a:r>
              <a:rPr lang="zh-CN" altLang="zh-CN" i="1" dirty="0">
                <a:solidFill>
                  <a:srgbClr val="0070C0"/>
                </a:solidFill>
              </a:rPr>
              <a:t>n</a:t>
            </a:r>
            <a:r>
              <a:rPr lang="zh-CN" altLang="zh-CN" dirty="0">
                <a:solidFill>
                  <a:srgbClr val="0070C0"/>
                </a:solidFill>
              </a:rPr>
              <a:t>行</a:t>
            </a:r>
          </a:p>
          <a:p>
            <a:r>
              <a:rPr lang="zh-CN" altLang="zh-CN" dirty="0">
                <a:solidFill>
                  <a:srgbClr val="0070C0"/>
                </a:solidFill>
              </a:rPr>
              <a:t>    return 返回值</a:t>
            </a:r>
          </a:p>
          <a:p>
            <a:endParaRPr lang="zh-CN" altLang="en-US" dirty="0"/>
          </a:p>
          <a:p>
            <a:endParaRPr lang="zh-CN" altLang="en-US" dirty="0"/>
          </a:p>
          <a:p>
            <a:endParaRPr lang="zh-CN" altLang="en-US" dirty="0"/>
          </a:p>
        </p:txBody>
      </p:sp>
      <p:sp>
        <p:nvSpPr>
          <p:cNvPr id="4" name="椭圆 3"/>
          <p:cNvSpPr/>
          <p:nvPr/>
        </p:nvSpPr>
        <p:spPr>
          <a:xfrm>
            <a:off x="7302865" y="2016279"/>
            <a:ext cx="3852815" cy="385281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87914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一</a:t>
            </a:r>
            <a:r>
              <a:rPr lang="zh-CN" altLang="zh-CN" dirty="0"/>
              <a:t>个函数可以有参数，也可以没有参数。如果没有参数，函数名后面为一对空括号。如果函数有参数，参数可以有一个，也可以有很多个，参数可以是任何数据类型的。函数的参数甚至可以是另一个函数。</a:t>
            </a:r>
          </a:p>
          <a:p>
            <a:r>
              <a:rPr lang="en-US" altLang="zh-CN" dirty="0" smtClean="0"/>
              <a:t>         </a:t>
            </a:r>
            <a:r>
              <a:rPr lang="zh-CN" altLang="zh-CN" dirty="0" smtClean="0"/>
              <a:t>一</a:t>
            </a:r>
            <a:r>
              <a:rPr lang="zh-CN" altLang="zh-CN" dirty="0"/>
              <a:t>个函数有至少一个返回值，可以人为指定返回任何类型的数据。如果没有人为指定，那么返回值为</a:t>
            </a:r>
            <a:r>
              <a:rPr lang="en-US" altLang="zh-CN" dirty="0"/>
              <a:t>None</a:t>
            </a:r>
            <a:r>
              <a:rPr lang="zh-CN" altLang="zh-CN" dirty="0"/>
              <a:t>，返回值的个数可以是一个，也可以是多个。函数的返回值可以是另一个函数。</a:t>
            </a:r>
          </a:p>
          <a:p>
            <a:endParaRPr lang="zh-CN" altLang="en-US" dirty="0"/>
          </a:p>
        </p:txBody>
      </p:sp>
    </p:spTree>
    <p:extLst>
      <p:ext uri="{BB962C8B-B14F-4D97-AF65-F5344CB8AC3E}">
        <p14:creationId xmlns:p14="http://schemas.microsoft.com/office/powerpoint/2010/main" val="17950642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一</a:t>
            </a:r>
            <a:r>
              <a:rPr lang="zh-CN" altLang="zh-CN" dirty="0"/>
              <a:t>个函数可以没有</a:t>
            </a:r>
            <a:r>
              <a:rPr lang="en-US" altLang="zh-CN" dirty="0"/>
              <a:t>return</a:t>
            </a:r>
            <a:r>
              <a:rPr lang="zh-CN" altLang="zh-CN" dirty="0"/>
              <a:t>语句，可以有一个</a:t>
            </a:r>
            <a:r>
              <a:rPr lang="en-US" altLang="zh-CN" dirty="0"/>
              <a:t>return</a:t>
            </a:r>
            <a:r>
              <a:rPr lang="zh-CN" altLang="zh-CN" dirty="0"/>
              <a:t>语句，也可以有多个</a:t>
            </a:r>
            <a:r>
              <a:rPr lang="en-US" altLang="zh-CN" dirty="0"/>
              <a:t>return</a:t>
            </a:r>
            <a:r>
              <a:rPr lang="zh-CN" altLang="zh-CN" dirty="0"/>
              <a:t>语句。</a:t>
            </a:r>
          </a:p>
          <a:p>
            <a:endParaRPr lang="zh-CN" altLang="en-US" dirty="0"/>
          </a:p>
        </p:txBody>
      </p:sp>
      <p:pic>
        <p:nvPicPr>
          <p:cNvPr id="16386" name="图片 44" descr="https://images-cdn.shimo.im/BI8r9L9nkmsPgA7h/return%E5%90%8E%E9%9D%A2.png!thumbn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646" y="2763518"/>
            <a:ext cx="2849666" cy="322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49152" y="5989773"/>
            <a:ext cx="2954655"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2-31  return</a:t>
            </a:r>
            <a:r>
              <a:rPr lang="zh-CN" altLang="zh-CN" b="1" kern="1000" dirty="0">
                <a:latin typeface="方正兰亭黑简体"/>
                <a:cs typeface="Times New Roman" panose="02020603050405020304" pitchFamily="18" charset="0"/>
              </a:rPr>
              <a:t>后面的代码</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062233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18499" y="2074056"/>
            <a:ext cx="62625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一定要勾选“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Add Python 3.6 to 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复选框，这一点非常重要。然后选择“</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Install Now”</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选项，即可开始安装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。安装完成以后，按“</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Win+R</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组合键（“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键”是键盘上像汉字“田”的那个键），在弹出的“运行”对话框中输入“</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cmd</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（不包括最外层双引号，下同），如图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endParaRPr>
          </a:p>
        </p:txBody>
      </p:sp>
      <p:pic>
        <p:nvPicPr>
          <p:cNvPr id="4098" name="Image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4049" y="2920712"/>
            <a:ext cx="4207319" cy="24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580770" y="5675042"/>
            <a:ext cx="4105611"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2-3  </a:t>
            </a:r>
            <a:r>
              <a:rPr lang="zh-CN" altLang="zh-CN" b="1" kern="100" dirty="0">
                <a:latin typeface="宋体" panose="02010600030101010101" pitchFamily="2" charset="-122"/>
                <a:ea typeface="方正书宋简体"/>
                <a:cs typeface="宋体" panose="02010600030101010101" pitchFamily="2" charset="-122"/>
              </a:rPr>
              <a:t>在</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运行</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对话框输入</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err="1">
                <a:latin typeface="Times New Roman" panose="02020603050405020304" pitchFamily="18" charset="0"/>
                <a:ea typeface="方正书宋简体"/>
              </a:rPr>
              <a:t>cmd</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ea typeface="Times New Roman" panose="02020603050405020304" pitchFamily="18" charset="0"/>
              </a:rPr>
              <a:t> </a:t>
            </a:r>
            <a:endParaRPr lang="zh-CN" altLang="en-US" b="1" dirty="0"/>
          </a:p>
        </p:txBody>
      </p:sp>
    </p:spTree>
    <p:extLst>
      <p:ext uri="{BB962C8B-B14F-4D97-AF65-F5344CB8AC3E}">
        <p14:creationId xmlns:p14="http://schemas.microsoft.com/office/powerpoint/2010/main" val="4226736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下面</a:t>
            </a:r>
            <a:r>
              <a:rPr lang="en-US" altLang="zh-CN" dirty="0"/>
              <a:t>3</a:t>
            </a:r>
            <a:r>
              <a:rPr lang="zh-CN" altLang="zh-CN" dirty="0"/>
              <a:t>种情况是等价的。</a:t>
            </a:r>
          </a:p>
          <a:p>
            <a:r>
              <a:rPr lang="zh-CN" altLang="zh-CN" dirty="0"/>
              <a:t>（</a:t>
            </a:r>
            <a:r>
              <a:rPr lang="en-US" altLang="zh-CN" dirty="0"/>
              <a:t>1</a:t>
            </a:r>
            <a:r>
              <a:rPr lang="zh-CN" altLang="zh-CN" dirty="0"/>
              <a:t>）没有</a:t>
            </a:r>
            <a:r>
              <a:rPr lang="en-US" altLang="zh-CN" dirty="0"/>
              <a:t>return</a:t>
            </a:r>
            <a:r>
              <a:rPr lang="zh-CN" altLang="zh-CN" dirty="0"/>
              <a:t>。</a:t>
            </a:r>
          </a:p>
          <a:p>
            <a:r>
              <a:rPr lang="zh-CN" altLang="zh-CN" dirty="0"/>
              <a:t>（</a:t>
            </a:r>
            <a:r>
              <a:rPr lang="en-US" altLang="zh-CN" dirty="0"/>
              <a:t>2</a:t>
            </a:r>
            <a:r>
              <a:rPr lang="zh-CN" altLang="zh-CN" dirty="0"/>
              <a:t>）</a:t>
            </a:r>
            <a:r>
              <a:rPr lang="en-US" altLang="zh-CN" dirty="0"/>
              <a:t>return</a:t>
            </a:r>
            <a:r>
              <a:rPr lang="zh-CN" altLang="zh-CN" dirty="0"/>
              <a:t>（只有</a:t>
            </a:r>
            <a:r>
              <a:rPr lang="en-US" altLang="zh-CN" dirty="0"/>
              <a:t>return</a:t>
            </a:r>
            <a:r>
              <a:rPr lang="zh-CN" altLang="zh-CN" dirty="0"/>
              <a:t>，后面不跟任何变量）。</a:t>
            </a:r>
          </a:p>
          <a:p>
            <a:r>
              <a:rPr lang="zh-CN" altLang="zh-CN" dirty="0"/>
              <a:t>（</a:t>
            </a:r>
            <a:r>
              <a:rPr lang="en-US" altLang="zh-CN" dirty="0"/>
              <a:t>3</a:t>
            </a:r>
            <a:r>
              <a:rPr lang="zh-CN" altLang="zh-CN" dirty="0"/>
              <a:t>）</a:t>
            </a:r>
            <a:r>
              <a:rPr lang="en-US" altLang="zh-CN" dirty="0"/>
              <a:t>return None</a:t>
            </a:r>
            <a:r>
              <a:rPr lang="zh-CN" altLang="zh-CN" dirty="0"/>
              <a:t>。</a:t>
            </a:r>
          </a:p>
          <a:p>
            <a:r>
              <a:rPr lang="en-US" altLang="zh-CN" dirty="0" smtClean="0"/>
              <a:t>         </a:t>
            </a:r>
            <a:r>
              <a:rPr lang="zh-CN" altLang="zh-CN" dirty="0" smtClean="0"/>
              <a:t>在</a:t>
            </a:r>
            <a:r>
              <a:rPr lang="zh-CN" altLang="zh-CN" dirty="0"/>
              <a:t>函数中，可以使用</a:t>
            </a:r>
            <a:r>
              <a:rPr lang="en-US" altLang="zh-CN" dirty="0"/>
              <a:t>return</a:t>
            </a:r>
            <a:r>
              <a:rPr lang="zh-CN" altLang="zh-CN" dirty="0"/>
              <a:t>将里面的结果返回出来。代码一旦运行到了</a:t>
            </a:r>
            <a:r>
              <a:rPr lang="en-US" altLang="zh-CN" dirty="0"/>
              <a:t>return</a:t>
            </a:r>
            <a:r>
              <a:rPr lang="zh-CN" altLang="zh-CN" dirty="0"/>
              <a:t>，那么函数就会结束，</a:t>
            </a:r>
            <a:r>
              <a:rPr lang="en-US" altLang="zh-CN" dirty="0"/>
              <a:t>return</a:t>
            </a:r>
            <a:r>
              <a:rPr lang="zh-CN" altLang="zh-CN" dirty="0"/>
              <a:t>后面的代码都不会被执行</a:t>
            </a:r>
            <a:r>
              <a:rPr lang="zh-CN" altLang="zh-CN" dirty="0" smtClean="0"/>
              <a:t>。</a:t>
            </a:r>
            <a:endParaRPr lang="zh-CN" altLang="zh-CN" dirty="0"/>
          </a:p>
        </p:txBody>
      </p:sp>
    </p:spTree>
    <p:extLst>
      <p:ext uri="{BB962C8B-B14F-4D97-AF65-F5344CB8AC3E}">
        <p14:creationId xmlns:p14="http://schemas.microsoft.com/office/powerpoint/2010/main" val="29013563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请</a:t>
            </a:r>
            <a:r>
              <a:rPr lang="zh-CN" altLang="zh-CN" dirty="0"/>
              <a:t>注意这里“</a:t>
            </a:r>
            <a:r>
              <a:rPr lang="en-US" altLang="zh-CN" dirty="0"/>
              <a:t>return</a:t>
            </a:r>
            <a:r>
              <a:rPr lang="zh-CN" altLang="zh-CN" dirty="0"/>
              <a:t>后面的代码”的真正意思，如图</a:t>
            </a:r>
            <a:r>
              <a:rPr lang="en-US" altLang="zh-CN" dirty="0"/>
              <a:t>2-31</a:t>
            </a:r>
            <a:r>
              <a:rPr lang="zh-CN" altLang="zh-CN" dirty="0"/>
              <a:t>所示。</a:t>
            </a:r>
          </a:p>
          <a:p>
            <a:r>
              <a:rPr lang="en-US" altLang="zh-CN" dirty="0" smtClean="0"/>
              <a:t>          </a:t>
            </a:r>
            <a:r>
              <a:rPr lang="zh-CN" altLang="zh-CN" dirty="0" smtClean="0"/>
              <a:t>在</a:t>
            </a:r>
            <a:r>
              <a:rPr lang="zh-CN" altLang="zh-CN" dirty="0"/>
              <a:t>图</a:t>
            </a:r>
            <a:r>
              <a:rPr lang="en-US" altLang="zh-CN" dirty="0"/>
              <a:t>2-31</a:t>
            </a:r>
            <a:r>
              <a:rPr lang="zh-CN" altLang="zh-CN" dirty="0"/>
              <a:t>所示的</a:t>
            </a:r>
            <a:r>
              <a:rPr lang="en-US" altLang="zh-CN" dirty="0"/>
              <a:t>func_example_1()</a:t>
            </a:r>
            <a:r>
              <a:rPr lang="zh-CN" altLang="zh-CN" dirty="0"/>
              <a:t>函数中：</a:t>
            </a:r>
          </a:p>
          <a:p>
            <a:r>
              <a:rPr lang="zh-CN" altLang="zh-CN" dirty="0">
                <a:solidFill>
                  <a:srgbClr val="0070C0"/>
                </a:solidFill>
              </a:rPr>
              <a:t>b = 2 + 2</a:t>
            </a:r>
          </a:p>
          <a:p>
            <a:r>
              <a:rPr lang="zh-CN" altLang="zh-CN" dirty="0">
                <a:solidFill>
                  <a:srgbClr val="0070C0"/>
                </a:solidFill>
              </a:rPr>
              <a:t>print(b)</a:t>
            </a:r>
          </a:p>
          <a:p>
            <a:endParaRPr lang="zh-CN" altLang="en-US" dirty="0"/>
          </a:p>
          <a:p>
            <a:endParaRPr lang="zh-CN" altLang="en-US" dirty="0"/>
          </a:p>
        </p:txBody>
      </p:sp>
      <p:pic>
        <p:nvPicPr>
          <p:cNvPr id="4"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664" y="3857414"/>
            <a:ext cx="2578154" cy="21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174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a:t>
            </a:r>
            <a:r>
              <a:rPr lang="zh-CN" altLang="zh-CN" dirty="0"/>
              <a:t>两行是</a:t>
            </a:r>
            <a:r>
              <a:rPr lang="en-US" altLang="zh-CN" dirty="0"/>
              <a:t>return</a:t>
            </a:r>
            <a:r>
              <a:rPr lang="zh-CN" altLang="zh-CN" dirty="0"/>
              <a:t>后面的代码，这两行代码是永远不会被执行的。</a:t>
            </a:r>
          </a:p>
          <a:p>
            <a:r>
              <a:rPr lang="en-US" altLang="zh-CN" dirty="0" smtClean="0"/>
              <a:t>          </a:t>
            </a:r>
            <a:r>
              <a:rPr lang="zh-CN" altLang="zh-CN" dirty="0" smtClean="0"/>
              <a:t>但是</a:t>
            </a:r>
            <a:r>
              <a:rPr lang="zh-CN" altLang="zh-CN" dirty="0"/>
              <a:t>在图</a:t>
            </a:r>
            <a:r>
              <a:rPr lang="en-US" altLang="zh-CN" dirty="0"/>
              <a:t>2-31</a:t>
            </a:r>
            <a:r>
              <a:rPr lang="zh-CN" altLang="zh-CN" dirty="0"/>
              <a:t>所示的</a:t>
            </a:r>
            <a:r>
              <a:rPr lang="en-US" altLang="zh-CN" dirty="0"/>
              <a:t>func_example_2(x)</a:t>
            </a:r>
            <a:r>
              <a:rPr lang="zh-CN" altLang="zh-CN" dirty="0"/>
              <a:t>这个函数中：</a:t>
            </a:r>
          </a:p>
          <a:p>
            <a:r>
              <a:rPr lang="zh-CN" altLang="zh-CN" dirty="0">
                <a:solidFill>
                  <a:srgbClr val="0070C0"/>
                </a:solidFill>
              </a:rPr>
              <a:t>elif 0 &lt; x &lt;= 1:</a:t>
            </a:r>
          </a:p>
          <a:p>
            <a:r>
              <a:rPr lang="zh-CN" altLang="zh-CN" dirty="0">
                <a:solidFill>
                  <a:srgbClr val="0070C0"/>
                </a:solidFill>
              </a:rPr>
              <a:t>   return x * 10</a:t>
            </a:r>
          </a:p>
          <a:p>
            <a:r>
              <a:rPr lang="zh-CN" altLang="zh-CN" dirty="0">
                <a:solidFill>
                  <a:srgbClr val="0070C0"/>
                </a:solidFill>
              </a:rPr>
              <a:t>else:</a:t>
            </a:r>
          </a:p>
          <a:p>
            <a:r>
              <a:rPr lang="zh-CN" altLang="zh-CN" dirty="0">
                <a:solidFill>
                  <a:srgbClr val="0070C0"/>
                </a:solidFill>
              </a:rPr>
              <a:t>   return 100</a:t>
            </a:r>
          </a:p>
          <a:p>
            <a:endParaRPr lang="zh-CN" altLang="en-US" dirty="0">
              <a:solidFill>
                <a:srgbClr val="0070C0"/>
              </a:solidFill>
            </a:endParaRPr>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164975"/>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0432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9433" y="1845734"/>
            <a:ext cx="10694021" cy="4023360"/>
          </a:xfrm>
        </p:spPr>
        <p:txBody>
          <a:bodyPr/>
          <a:lstStyle/>
          <a:p>
            <a:r>
              <a:rPr lang="en-US" altLang="zh-CN" dirty="0" smtClean="0"/>
              <a:t>        </a:t>
            </a:r>
            <a:r>
              <a:rPr lang="zh-CN" altLang="zh-CN" dirty="0" smtClean="0"/>
              <a:t>虽然</a:t>
            </a:r>
            <a:r>
              <a:rPr lang="zh-CN" altLang="zh-CN" dirty="0"/>
              <a:t>第</a:t>
            </a:r>
            <a:r>
              <a:rPr lang="en-US" altLang="zh-CN" dirty="0"/>
              <a:t>10</a:t>
            </a:r>
            <a:r>
              <a:rPr lang="zh-CN" altLang="zh-CN" dirty="0"/>
              <a:t>行有一个</a:t>
            </a:r>
            <a:r>
              <a:rPr lang="en-US" altLang="zh-CN" dirty="0"/>
              <a:t>return</a:t>
            </a:r>
            <a:r>
              <a:rPr lang="zh-CN" altLang="zh-CN" dirty="0"/>
              <a:t>，但是第</a:t>
            </a:r>
            <a:r>
              <a:rPr lang="en-US" altLang="zh-CN" dirty="0"/>
              <a:t>11</a:t>
            </a:r>
            <a:r>
              <a:rPr lang="zh-CN" altLang="zh-CN" dirty="0"/>
              <a:t>～</a:t>
            </a:r>
            <a:r>
              <a:rPr lang="en-US" altLang="zh-CN" dirty="0"/>
              <a:t>14</a:t>
            </a:r>
            <a:r>
              <a:rPr lang="zh-CN" altLang="zh-CN" dirty="0"/>
              <a:t>行并不属于“</a:t>
            </a:r>
            <a:r>
              <a:rPr lang="en-US" altLang="zh-CN" dirty="0"/>
              <a:t>return</a:t>
            </a:r>
            <a:r>
              <a:rPr lang="zh-CN" altLang="zh-CN" dirty="0"/>
              <a:t>后面的代码”，因为“</a:t>
            </a:r>
            <a:r>
              <a:rPr lang="en-US" altLang="zh-CN" dirty="0"/>
              <a:t>if...</a:t>
            </a:r>
            <a:r>
              <a:rPr lang="en-US" altLang="zh-CN" dirty="0" err="1"/>
              <a:t>elif</a:t>
            </a:r>
            <a:r>
              <a:rPr lang="en-US" altLang="zh-CN" dirty="0"/>
              <a:t>...else...</a:t>
            </a:r>
            <a:r>
              <a:rPr lang="zh-CN" altLang="zh-CN" dirty="0"/>
              <a:t>”形成了</a:t>
            </a:r>
            <a:r>
              <a:rPr lang="en-US" altLang="zh-CN" dirty="0"/>
              <a:t>3</a:t>
            </a:r>
            <a:r>
              <a:rPr lang="zh-CN" altLang="zh-CN" dirty="0"/>
              <a:t>条分支，只有每个分支内部的</a:t>
            </a:r>
            <a:r>
              <a:rPr lang="en-US" altLang="zh-CN" dirty="0"/>
              <a:t>return</a:t>
            </a:r>
            <a:r>
              <a:rPr lang="zh-CN" altLang="zh-CN" dirty="0"/>
              <a:t>后面的代码才不会被执行，但是各个分支之间的</a:t>
            </a:r>
            <a:r>
              <a:rPr lang="en-US" altLang="zh-CN" dirty="0"/>
              <a:t>return</a:t>
            </a:r>
            <a:r>
              <a:rPr lang="zh-CN" altLang="zh-CN" dirty="0"/>
              <a:t>是互不影响的。由于代码只能从上往下写，所以第</a:t>
            </a:r>
            <a:r>
              <a:rPr lang="en-US" altLang="zh-CN" dirty="0"/>
              <a:t>12</a:t>
            </a:r>
            <a:r>
              <a:rPr lang="zh-CN" altLang="zh-CN" dirty="0"/>
              <a:t>行虽然写在第</a:t>
            </a:r>
            <a:r>
              <a:rPr lang="en-US" altLang="zh-CN" dirty="0"/>
              <a:t>10</a:t>
            </a:r>
            <a:r>
              <a:rPr lang="zh-CN" altLang="zh-CN" dirty="0"/>
              <a:t>行后面，但是第</a:t>
            </a:r>
            <a:r>
              <a:rPr lang="en-US" altLang="zh-CN" dirty="0"/>
              <a:t>12</a:t>
            </a:r>
            <a:r>
              <a:rPr lang="zh-CN" altLang="zh-CN" dirty="0"/>
              <a:t>行在逻辑上其实是在第</a:t>
            </a:r>
            <a:r>
              <a:rPr lang="en-US" altLang="zh-CN" dirty="0"/>
              <a:t>10</a:t>
            </a:r>
            <a:r>
              <a:rPr lang="zh-CN" altLang="zh-CN" dirty="0"/>
              <a:t>行的旁边，因此第</a:t>
            </a:r>
            <a:r>
              <a:rPr lang="en-US" altLang="zh-CN" dirty="0"/>
              <a:t>12</a:t>
            </a:r>
            <a:r>
              <a:rPr lang="zh-CN" altLang="zh-CN" dirty="0"/>
              <a:t>行是可能被执行的。在逻辑上，每一个分支是并列的，如图</a:t>
            </a:r>
            <a:r>
              <a:rPr lang="en-US" altLang="zh-CN" dirty="0"/>
              <a:t>2-32</a:t>
            </a:r>
            <a:r>
              <a:rPr lang="zh-CN" altLang="zh-CN" dirty="0"/>
              <a:t>所示。</a:t>
            </a:r>
          </a:p>
          <a:p>
            <a:endParaRPr lang="zh-CN" altLang="en-US" dirty="0"/>
          </a:p>
        </p:txBody>
      </p:sp>
    </p:spTree>
    <p:extLst>
      <p:ext uri="{BB962C8B-B14F-4D97-AF65-F5344CB8AC3E}">
        <p14:creationId xmlns:p14="http://schemas.microsoft.com/office/powerpoint/2010/main" val="37210810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471" y="2090042"/>
            <a:ext cx="5287513" cy="339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778132" y="5842569"/>
            <a:ext cx="3416320"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2-32  </a:t>
            </a:r>
            <a:r>
              <a:rPr lang="zh-CN" altLang="zh-CN" b="1" kern="1000" dirty="0">
                <a:latin typeface="方正兰亭黑简体"/>
                <a:cs typeface="Times New Roman" panose="02020603050405020304" pitchFamily="18" charset="0"/>
              </a:rPr>
              <a:t>分支在逻辑上是并列的</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26875169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一个</a:t>
            </a:r>
            <a:r>
              <a:rPr lang="en-US" altLang="zh-CN" dirty="0"/>
              <a:t>Python</a:t>
            </a:r>
            <a:r>
              <a:rPr lang="zh-CN" altLang="zh-CN" dirty="0"/>
              <a:t>工程中，应该保证每个函数的名字唯一。函数体就是这个函数需要执行的一系列操作。操作可能只有一行，也可能有很多行。</a:t>
            </a:r>
          </a:p>
          <a:p>
            <a:r>
              <a:rPr lang="en-US" altLang="zh-CN" dirty="0" smtClean="0"/>
              <a:t>         </a:t>
            </a:r>
            <a:r>
              <a:rPr lang="zh-CN" altLang="zh-CN" dirty="0" smtClean="0"/>
              <a:t>一</a:t>
            </a:r>
            <a:r>
              <a:rPr lang="zh-CN" altLang="zh-CN" dirty="0"/>
              <a:t>个函数只做一件事情，</a:t>
            </a:r>
            <a:r>
              <a:rPr lang="en-US" altLang="zh-CN" dirty="0"/>
              <a:t>Python</a:t>
            </a:r>
            <a:r>
              <a:rPr lang="zh-CN" altLang="zh-CN" dirty="0"/>
              <a:t>编码规范建议一个函数的函数体不超过</a:t>
            </a:r>
            <a:r>
              <a:rPr lang="en-US" altLang="zh-CN" dirty="0"/>
              <a:t>20</a:t>
            </a:r>
            <a:r>
              <a:rPr lang="zh-CN" altLang="zh-CN" dirty="0"/>
              <a:t>行代码。如果超过了，说明这个函数做了不止一件事情，就应该把这个函数拆分为更小的函数。这也就暗示了在函数体里面也可以调用其他的函数。</a:t>
            </a:r>
          </a:p>
          <a:p>
            <a:endParaRPr lang="zh-CN" altLang="en-US" dirty="0"/>
          </a:p>
        </p:txBody>
      </p:sp>
    </p:spTree>
    <p:extLst>
      <p:ext uri="{BB962C8B-B14F-4D97-AF65-F5344CB8AC3E}">
        <p14:creationId xmlns:p14="http://schemas.microsoft.com/office/powerpoint/2010/main" val="23620056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4</a:t>
            </a:r>
            <a:r>
              <a:rPr lang="zh-CN" altLang="zh-CN" dirty="0">
                <a:solidFill>
                  <a:srgbClr val="C00000"/>
                </a:solidFill>
              </a:rPr>
              <a:t>．调用函数</a:t>
            </a:r>
          </a:p>
          <a:p>
            <a:pPr>
              <a:buFont typeface="Wingdings" panose="05000000000000000000" pitchFamily="2" charset="2"/>
              <a:buChar char="u"/>
            </a:pPr>
            <a:r>
              <a:rPr lang="zh-CN" altLang="zh-CN" dirty="0"/>
              <a:t>例</a:t>
            </a:r>
            <a:r>
              <a:rPr lang="en-US" altLang="zh-CN" dirty="0"/>
              <a:t>2-2</a:t>
            </a:r>
            <a:r>
              <a:rPr lang="zh-CN" altLang="zh-CN" dirty="0"/>
              <a:t>：接收由用户输入的通过逗号分隔的两个非零整数，计算这两个数字的和、差、积、商，并将结果返回给用户</a:t>
            </a:r>
            <a:r>
              <a:rPr lang="zh-CN" altLang="zh-CN" dirty="0" smtClean="0"/>
              <a:t>。</a:t>
            </a:r>
            <a:endParaRPr lang="en-US" altLang="zh-CN" dirty="0" smtClean="0"/>
          </a:p>
          <a:p>
            <a:r>
              <a:rPr lang="en-US" altLang="zh-CN" dirty="0" smtClean="0"/>
              <a:t>          </a:t>
            </a:r>
            <a:r>
              <a:rPr lang="zh-CN" altLang="zh-CN" dirty="0" smtClean="0"/>
              <a:t>问题</a:t>
            </a:r>
            <a:r>
              <a:rPr lang="zh-CN" altLang="zh-CN" dirty="0"/>
              <a:t>分析：这个问题其实涉及</a:t>
            </a:r>
            <a:r>
              <a:rPr lang="en-US" altLang="zh-CN" dirty="0"/>
              <a:t>3</a:t>
            </a:r>
            <a:r>
              <a:rPr lang="zh-CN" altLang="zh-CN" dirty="0"/>
              <a:t>个相对独立的过程。</a:t>
            </a:r>
          </a:p>
          <a:p>
            <a:r>
              <a:rPr lang="zh-CN" altLang="zh-CN" dirty="0"/>
              <a:t>① 得到用户输入的数据。</a:t>
            </a:r>
          </a:p>
          <a:p>
            <a:r>
              <a:rPr lang="zh-CN" altLang="zh-CN" dirty="0"/>
              <a:t>② 计算两个数字的和、差、积、商。</a:t>
            </a:r>
          </a:p>
          <a:p>
            <a:r>
              <a:rPr lang="zh-CN" altLang="zh-CN" dirty="0"/>
              <a:t>③ 将结果打印出来</a:t>
            </a:r>
            <a:r>
              <a:rPr lang="zh-CN" altLang="zh-CN" dirty="0" smtClean="0"/>
              <a:t>。</a:t>
            </a:r>
            <a:endParaRPr lang="zh-CN" altLang="zh-CN" dirty="0"/>
          </a:p>
        </p:txBody>
      </p:sp>
    </p:spTree>
    <p:extLst>
      <p:ext uri="{BB962C8B-B14F-4D97-AF65-F5344CB8AC3E}">
        <p14:creationId xmlns:p14="http://schemas.microsoft.com/office/powerpoint/2010/main" val="33875134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这</a:t>
            </a:r>
            <a:r>
              <a:rPr lang="en-US" altLang="zh-CN" dirty="0"/>
              <a:t>3</a:t>
            </a:r>
            <a:r>
              <a:rPr lang="zh-CN" altLang="zh-CN" dirty="0"/>
              <a:t>个过程可以定义成</a:t>
            </a:r>
            <a:r>
              <a:rPr lang="en-US" altLang="zh-CN" dirty="0"/>
              <a:t>3</a:t>
            </a:r>
            <a:r>
              <a:rPr lang="zh-CN" altLang="zh-CN" dirty="0"/>
              <a:t>个函数，分别为如下。</a:t>
            </a:r>
          </a:p>
          <a:p>
            <a:r>
              <a:rPr lang="zh-CN" altLang="zh-CN" dirty="0"/>
              <a:t>① </a:t>
            </a:r>
            <a:r>
              <a:rPr lang="en-US" altLang="zh-CN" dirty="0" err="1"/>
              <a:t>get_input</a:t>
            </a:r>
            <a:r>
              <a:rPr lang="en-US" altLang="zh-CN" dirty="0"/>
              <a:t>()</a:t>
            </a:r>
            <a:r>
              <a:rPr lang="zh-CN" altLang="zh-CN" dirty="0"/>
              <a:t>。</a:t>
            </a:r>
          </a:p>
          <a:p>
            <a:r>
              <a:rPr lang="zh-CN" altLang="zh-CN" dirty="0"/>
              <a:t>② </a:t>
            </a:r>
            <a:r>
              <a:rPr lang="en-US" altLang="zh-CN" dirty="0" err="1"/>
              <a:t>calc</a:t>
            </a:r>
            <a:r>
              <a:rPr lang="en-US" altLang="zh-CN" dirty="0"/>
              <a:t>(</a:t>
            </a:r>
            <a:r>
              <a:rPr lang="en-US" altLang="zh-CN" dirty="0" err="1"/>
              <a:t>a,b</a:t>
            </a:r>
            <a:r>
              <a:rPr lang="en-US" altLang="zh-CN" dirty="0"/>
              <a:t>)</a:t>
            </a:r>
            <a:r>
              <a:rPr lang="zh-CN" altLang="zh-CN" dirty="0"/>
              <a:t>。</a:t>
            </a:r>
          </a:p>
          <a:p>
            <a:r>
              <a:rPr lang="zh-CN" altLang="zh-CN" dirty="0"/>
              <a:t>③ </a:t>
            </a:r>
            <a:r>
              <a:rPr lang="en-US" altLang="zh-CN" dirty="0"/>
              <a:t>output(result)</a:t>
            </a:r>
            <a:r>
              <a:rPr lang="zh-CN" altLang="zh-CN" dirty="0" smtClean="0"/>
              <a:t>。</a:t>
            </a:r>
            <a:endParaRPr lang="zh-CN" altLang="zh-CN" dirty="0"/>
          </a:p>
        </p:txBody>
      </p:sp>
      <p:sp>
        <p:nvSpPr>
          <p:cNvPr id="4" name="椭圆 3"/>
          <p:cNvSpPr/>
          <p:nvPr/>
        </p:nvSpPr>
        <p:spPr>
          <a:xfrm>
            <a:off x="9411629" y="4125951"/>
            <a:ext cx="2085277" cy="1884557"/>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41208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a:t>
            </a:r>
            <a:r>
              <a:rPr lang="en-US" altLang="zh-CN" dirty="0" err="1"/>
              <a:t>get_input</a:t>
            </a:r>
            <a:r>
              <a:rPr lang="en-US" altLang="zh-CN" dirty="0"/>
              <a:t>()</a:t>
            </a:r>
            <a:endParaRPr lang="zh-CN" altLang="zh-CN" dirty="0"/>
          </a:p>
          <a:p>
            <a:r>
              <a:rPr lang="en-US" altLang="zh-CN" dirty="0" smtClean="0"/>
              <a:t>         </a:t>
            </a:r>
            <a:r>
              <a:rPr lang="zh-CN" altLang="zh-CN" dirty="0" smtClean="0"/>
              <a:t>这个</a:t>
            </a:r>
            <a:r>
              <a:rPr lang="zh-CN" altLang="zh-CN" dirty="0"/>
              <a:t>函数没有参数，它负责接收用户的输入。这里用到了</a:t>
            </a:r>
            <a:r>
              <a:rPr lang="en-US" altLang="zh-CN" dirty="0"/>
              <a:t>Python</a:t>
            </a:r>
            <a:r>
              <a:rPr lang="zh-CN" altLang="zh-CN" dirty="0"/>
              <a:t>的</a:t>
            </a:r>
            <a:r>
              <a:rPr lang="en-US" altLang="zh-CN" dirty="0"/>
              <a:t>input</a:t>
            </a:r>
            <a:r>
              <a:rPr lang="zh-CN" altLang="zh-CN" dirty="0"/>
              <a:t>关键字，这个关键字可以接收用户输入的字符串，并将得到的字符串返回给一个变量。需要注意的是，</a:t>
            </a:r>
            <a:r>
              <a:rPr lang="en-US" altLang="zh-CN" dirty="0"/>
              <a:t>input</a:t>
            </a:r>
            <a:r>
              <a:rPr lang="zh-CN" altLang="zh-CN" dirty="0"/>
              <a:t>返回的一定是一个字符串，所以</a:t>
            </a:r>
            <a:r>
              <a:rPr lang="en-US" altLang="zh-CN" dirty="0" err="1"/>
              <a:t>get_input</a:t>
            </a:r>
            <a:r>
              <a:rPr lang="en-US" altLang="zh-CN" dirty="0"/>
              <a:t>()</a:t>
            </a:r>
            <a:r>
              <a:rPr lang="zh-CN" altLang="zh-CN" dirty="0"/>
              <a:t>这个函数不仅需要接收输入，还需要将输入的形如</a:t>
            </a:r>
            <a:r>
              <a:rPr lang="en-US" altLang="zh-CN" dirty="0"/>
              <a:t>'10,5'</a:t>
            </a:r>
            <a:r>
              <a:rPr lang="zh-CN" altLang="zh-CN" dirty="0"/>
              <a:t>的字符串转换为两个整数：</a:t>
            </a:r>
            <a:r>
              <a:rPr lang="en-US" altLang="zh-CN" dirty="0"/>
              <a:t>10</a:t>
            </a:r>
            <a:r>
              <a:rPr lang="zh-CN" altLang="zh-CN" dirty="0"/>
              <a:t>和</a:t>
            </a:r>
            <a:r>
              <a:rPr lang="en-US" altLang="zh-CN" dirty="0"/>
              <a:t>5</a:t>
            </a:r>
            <a:r>
              <a:rPr lang="zh-CN" altLang="zh-CN" dirty="0"/>
              <a:t>。</a:t>
            </a:r>
          </a:p>
          <a:p>
            <a:endParaRPr lang="zh-CN" altLang="en-US" dirty="0"/>
          </a:p>
          <a:p>
            <a:endParaRPr lang="zh-CN" altLang="en-US" dirty="0"/>
          </a:p>
        </p:txBody>
      </p:sp>
    </p:spTree>
    <p:extLst>
      <p:ext uri="{BB962C8B-B14F-4D97-AF65-F5344CB8AC3E}">
        <p14:creationId xmlns:p14="http://schemas.microsoft.com/office/powerpoint/2010/main" val="3727538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zh-CN" dirty="0" smtClean="0"/>
              <a:t>（</a:t>
            </a:r>
            <a:r>
              <a:rPr lang="en-US" altLang="zh-CN" dirty="0" smtClean="0"/>
              <a:t>2</a:t>
            </a:r>
            <a:r>
              <a:rPr lang="zh-CN" altLang="zh-CN" dirty="0"/>
              <a:t>）</a:t>
            </a:r>
            <a:r>
              <a:rPr lang="en-US" altLang="zh-CN" dirty="0" err="1"/>
              <a:t>calc</a:t>
            </a:r>
            <a:r>
              <a:rPr lang="en-US" altLang="zh-CN" dirty="0"/>
              <a:t>(a, b)</a:t>
            </a:r>
            <a:endParaRPr lang="zh-CN" altLang="zh-CN" dirty="0"/>
          </a:p>
          <a:p>
            <a:r>
              <a:rPr lang="en-US" altLang="zh-CN" dirty="0" smtClean="0"/>
              <a:t>         </a:t>
            </a:r>
            <a:r>
              <a:rPr lang="zh-CN" altLang="zh-CN" dirty="0" smtClean="0"/>
              <a:t>这个</a:t>
            </a:r>
            <a:r>
              <a:rPr lang="zh-CN" altLang="zh-CN" dirty="0"/>
              <a:t>函数只负责计算。对它来说，</a:t>
            </a:r>
            <a:r>
              <a:rPr lang="en-US" altLang="zh-CN" dirty="0"/>
              <a:t>a</a:t>
            </a:r>
            <a:r>
              <a:rPr lang="zh-CN" altLang="zh-CN" dirty="0"/>
              <a:t>、</a:t>
            </a:r>
            <a:r>
              <a:rPr lang="en-US" altLang="zh-CN" dirty="0"/>
              <a:t>b</a:t>
            </a:r>
            <a:r>
              <a:rPr lang="zh-CN" altLang="zh-CN" dirty="0"/>
              <a:t>两个参数就是两个数字。它只需要计算这两个数字的和、差、积、商，并将结果保存为一个字典返回即可。</a:t>
            </a:r>
          </a:p>
          <a:p>
            <a:pPr marL="0" indent="0">
              <a:buNone/>
            </a:pPr>
            <a:r>
              <a:rPr lang="zh-CN" altLang="zh-CN" dirty="0"/>
              <a:t>（</a:t>
            </a:r>
            <a:r>
              <a:rPr lang="en-US" altLang="zh-CN" dirty="0"/>
              <a:t>3</a:t>
            </a:r>
            <a:r>
              <a:rPr lang="zh-CN" altLang="zh-CN" dirty="0"/>
              <a:t>）</a:t>
            </a:r>
            <a:r>
              <a:rPr lang="en-US" altLang="zh-CN" dirty="0"/>
              <a:t>output(result)</a:t>
            </a:r>
            <a:endParaRPr lang="zh-CN" altLang="zh-CN" dirty="0"/>
          </a:p>
          <a:p>
            <a:r>
              <a:rPr lang="en-US" altLang="zh-CN" dirty="0" smtClean="0"/>
              <a:t>          </a:t>
            </a:r>
            <a:r>
              <a:rPr lang="zh-CN" altLang="zh-CN" dirty="0" smtClean="0"/>
              <a:t>这个</a:t>
            </a:r>
            <a:r>
              <a:rPr lang="zh-CN" altLang="zh-CN" dirty="0"/>
              <a:t>函数只负责输出，将</a:t>
            </a:r>
            <a:r>
              <a:rPr lang="en-US" altLang="zh-CN" dirty="0"/>
              <a:t>result</a:t>
            </a:r>
            <a:r>
              <a:rPr lang="zh-CN" altLang="zh-CN" dirty="0"/>
              <a:t>这个字典中的值打印到屏幕上。</a:t>
            </a:r>
          </a:p>
          <a:p>
            <a:endParaRPr lang="zh-CN" altLang="en-US" dirty="0"/>
          </a:p>
        </p:txBody>
      </p:sp>
    </p:spTree>
    <p:extLst>
      <p:ext uri="{BB962C8B-B14F-4D97-AF65-F5344CB8AC3E}">
        <p14:creationId xmlns:p14="http://schemas.microsoft.com/office/powerpoint/2010/main" val="1660257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679</TotalTime>
  <Words>8623</Words>
  <Application>Microsoft Office PowerPoint</Application>
  <PresentationFormat>宽屏</PresentationFormat>
  <Paragraphs>515</Paragraphs>
  <Slides>132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132</vt:i4>
      </vt:variant>
    </vt:vector>
  </HeadingPairs>
  <TitlesOfParts>
    <vt:vector size="148" baseType="lpstr">
      <vt:lpstr>Blackadder ITC</vt:lpstr>
      <vt:lpstr>Gungsuh</vt:lpstr>
      <vt:lpstr>方正兰亭黑简体</vt:lpstr>
      <vt:lpstr>方正兰亭刊宋简体</vt:lpstr>
      <vt:lpstr>方正兰亭中黑简体</vt:lpstr>
      <vt:lpstr>方正书宋简体</vt:lpstr>
      <vt:lpstr>黑体</vt:lpstr>
      <vt:lpstr>华文行楷</vt:lpstr>
      <vt:lpstr>华文新魏</vt:lpstr>
      <vt:lpstr>宋体</vt:lpstr>
      <vt:lpstr>Arial</vt:lpstr>
      <vt:lpstr>Calibri</vt:lpstr>
      <vt:lpstr>Calibri Light</vt:lpstr>
      <vt:lpstr>Times New Roman</vt:lpstr>
      <vt:lpstr>Wingdings</vt:lpstr>
      <vt:lpstr>回顾</vt:lpstr>
      <vt:lpstr>    Python  Crawler Development </vt:lpstr>
      <vt:lpstr>第2章 Python基础</vt:lpstr>
      <vt:lpstr>PowerPoint 演示文稿</vt:lpstr>
      <vt:lpstr>2.1  Python的安装和运行</vt:lpstr>
      <vt:lpstr>PowerPoint 演示文稿</vt:lpstr>
      <vt:lpstr>2.1.1  在Windows中安装Python</vt:lpstr>
      <vt:lpstr>PowerPoint 演示文稿</vt:lpstr>
      <vt:lpstr>PowerPoint 演示文稿</vt:lpstr>
      <vt:lpstr>PowerPoint 演示文稿</vt:lpstr>
      <vt:lpstr>PowerPoint 演示文稿</vt:lpstr>
      <vt:lpstr>PowerPoint 演示文稿</vt:lpstr>
      <vt:lpstr>PowerPoint 演示文稿</vt:lpstr>
      <vt:lpstr>2.1.2  在Mac OS中安装Python</vt:lpstr>
      <vt:lpstr>2.1.3  在Linux中安装Python</vt:lpstr>
      <vt:lpstr>PowerPoint 演示文稿</vt:lpstr>
      <vt:lpstr>2.2  Python开发环境</vt:lpstr>
      <vt:lpstr>PowerPoint 演示文稿</vt:lpstr>
      <vt:lpstr>PowerPoint 演示文稿</vt:lpstr>
      <vt:lpstr>PowerPoint 演示文稿</vt:lpstr>
      <vt:lpstr>PowerPoint 演示文稿</vt:lpstr>
      <vt:lpstr>PowerPoint 演示文稿</vt:lpstr>
      <vt:lpstr>2.2.2  运行代码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Python的数据结构和控制结构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2.3.2  字符串、列表、元组</vt:lpstr>
      <vt:lpstr>PowerPoint 演示文稿</vt:lpstr>
      <vt:lpstr>PowerPoint 演示文稿</vt:lpstr>
      <vt:lpstr>PowerPoint 演示文稿</vt:lpstr>
      <vt:lpstr>PowerPoint 演示文稿</vt:lpstr>
      <vt:lpstr>PowerPoint 演示文稿</vt:lpstr>
      <vt:lpstr>2.3.3  数据的读取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2.3.4  字典与集合</vt:lpstr>
      <vt:lpstr>PowerPoint 演示文稿</vt:lpstr>
      <vt:lpstr>PowerPoint 演示文稿</vt:lpstr>
      <vt:lpstr>PowerPoint 演示文稿</vt:lpstr>
      <vt:lpstr>2.3.5  条件语句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2.3.6  for循环与while循环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函数与类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2.4.2  类与面向对象编程</vt:lpstr>
      <vt:lpstr>PowerPoint 演示文稿</vt:lpstr>
      <vt:lpstr>PowerPoint 演示文稿</vt:lpstr>
      <vt:lpstr>PowerPoint 演示文稿</vt:lpstr>
      <vt:lpstr>PowerPoint 演示文稿</vt:lpstr>
      <vt:lpstr>PowerPoint 演示文稿</vt:lpstr>
      <vt:lpstr>2.5  阶段案例——猜数游戏</vt:lpstr>
      <vt:lpstr>PowerPoint 演示文稿</vt:lpstr>
      <vt:lpstr>PowerPoint 演示文稿</vt:lpstr>
      <vt:lpstr>2.5.2  核心代码构建</vt:lpstr>
      <vt:lpstr>PowerPoint 演示文稿</vt:lpstr>
      <vt:lpstr>2.5.3  调试与运行</vt:lpstr>
      <vt:lpstr>PowerPoint 演示文稿</vt:lpstr>
      <vt:lpstr>PowerPoint 演示文稿</vt:lpstr>
      <vt:lpstr>2.6  本章小结</vt:lpstr>
      <vt:lpstr>2.7  动手实践</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Bill Ion</cp:lastModifiedBy>
  <cp:revision>48</cp:revision>
  <dcterms:created xsi:type="dcterms:W3CDTF">2018-11-05T02:15:35Z</dcterms:created>
  <dcterms:modified xsi:type="dcterms:W3CDTF">2018-11-19T14:07:24Z</dcterms:modified>
</cp:coreProperties>
</file>